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90" r:id="rId2"/>
    <p:sldId id="291" r:id="rId3"/>
    <p:sldId id="292" r:id="rId4"/>
    <p:sldId id="293" r:id="rId5"/>
    <p:sldId id="294" r:id="rId6"/>
    <p:sldId id="295" r:id="rId7"/>
    <p:sldId id="296" r:id="rId8"/>
    <p:sldId id="297" r:id="rId9"/>
    <p:sldId id="298" r:id="rId10"/>
    <p:sldId id="299" r:id="rId11"/>
    <p:sldId id="300" r:id="rId12"/>
    <p:sldId id="308" r:id="rId13"/>
    <p:sldId id="265" r:id="rId14"/>
    <p:sldId id="267" r:id="rId15"/>
    <p:sldId id="266" r:id="rId16"/>
    <p:sldId id="268" r:id="rId17"/>
    <p:sldId id="269" r:id="rId18"/>
    <p:sldId id="270" r:id="rId19"/>
    <p:sldId id="309" r:id="rId20"/>
  </p:sldIdLst>
  <p:sldSz cx="12192000" cy="6858000"/>
  <p:notesSz cx="685800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3" autoAdjust="0"/>
    <p:restoredTop sz="52522" autoAdjust="0"/>
  </p:normalViewPr>
  <p:slideViewPr>
    <p:cSldViewPr snapToGrid="0">
      <p:cViewPr varScale="1">
        <p:scale>
          <a:sx n="45" d="100"/>
          <a:sy n="45" d="100"/>
        </p:scale>
        <p:origin x="1212" y="3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5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3567"/>
          </a:xfrm>
          <a:prstGeom prst="rect">
            <a:avLst/>
          </a:prstGeom>
        </p:spPr>
        <p:txBody>
          <a:bodyPr vert="horz" lIns="91440" tIns="45720" rIns="91440" bIns="45720" rtlCol="0"/>
          <a:lstStyle>
            <a:lvl1pPr algn="r">
              <a:defRPr sz="1200"/>
            </a:lvl1pPr>
          </a:lstStyle>
          <a:p>
            <a:fld id="{731C9F23-6282-4582-9D63-CD80284189AF}" type="datetimeFigureOut">
              <a:rPr lang="en-US" smtClean="0"/>
              <a:t>11/27/2017</a:t>
            </a:fld>
            <a:endParaRPr lang="en-US"/>
          </a:p>
        </p:txBody>
      </p:sp>
      <p:sp>
        <p:nvSpPr>
          <p:cNvPr id="4" name="Slide Image Placeholder 3"/>
          <p:cNvSpPr>
            <a:spLocks noGrp="1" noRot="1" noChangeAspect="1"/>
          </p:cNvSpPr>
          <p:nvPr>
            <p:ph type="sldImg" idx="2"/>
          </p:nvPr>
        </p:nvSpPr>
        <p:spPr>
          <a:xfrm>
            <a:off x="657225" y="1154113"/>
            <a:ext cx="5543550" cy="31194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6389"/>
            <a:ext cx="5486400" cy="363795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684"/>
            <a:ext cx="2971800" cy="46356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75684"/>
            <a:ext cx="2971800" cy="463566"/>
          </a:xfrm>
          <a:prstGeom prst="rect">
            <a:avLst/>
          </a:prstGeom>
        </p:spPr>
        <p:txBody>
          <a:bodyPr vert="horz" lIns="91440" tIns="45720" rIns="91440" bIns="45720" rtlCol="0" anchor="b"/>
          <a:lstStyle>
            <a:lvl1pPr algn="r">
              <a:defRPr sz="1200"/>
            </a:lvl1pPr>
          </a:lstStyle>
          <a:p>
            <a:fld id="{14BFF168-DC39-4492-B520-02D040B6BF4F}" type="slidenum">
              <a:rPr lang="en-US" smtClean="0"/>
              <a:t>‹#›</a:t>
            </a:fld>
            <a:endParaRPr lang="en-US"/>
          </a:p>
        </p:txBody>
      </p:sp>
    </p:spTree>
    <p:extLst>
      <p:ext uri="{BB962C8B-B14F-4D97-AF65-F5344CB8AC3E}">
        <p14:creationId xmlns:p14="http://schemas.microsoft.com/office/powerpoint/2010/main" val="2442102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history of FBI goes back thousands of years. Alexander the Great died in Babylon in 323 BC from typhoid fever. </a:t>
            </a:r>
            <a:r>
              <a:rPr lang="en-US" sz="1200" b="0" i="0" kern="1200" dirty="0" err="1">
                <a:solidFill>
                  <a:schemeClr val="tx1"/>
                </a:solidFill>
                <a:effectLst/>
                <a:latin typeface="+mn-lt"/>
                <a:ea typeface="+mn-ea"/>
                <a:cs typeface="+mn-cs"/>
              </a:rPr>
              <a:t>Resrachers</a:t>
            </a:r>
            <a:r>
              <a:rPr lang="en-US" sz="1200" b="0" i="0" kern="1200" dirty="0">
                <a:solidFill>
                  <a:schemeClr val="tx1"/>
                </a:solidFill>
                <a:effectLst/>
                <a:latin typeface="+mn-lt"/>
                <a:ea typeface="+mn-ea"/>
                <a:cs typeface="+mn-cs"/>
              </a:rPr>
              <a:t> believe that he caught it from contaminated food-it’s caused by salmonella typhi.  The first English settlers here in the US (Jamestown, VA) were wiped out from typhoid fever.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modern history, some of the </a:t>
            </a:r>
            <a:r>
              <a:rPr lang="en-US" sz="1200" b="0" i="0" kern="1200" dirty="0" err="1">
                <a:solidFill>
                  <a:schemeClr val="tx1"/>
                </a:solidFill>
                <a:effectLst/>
                <a:latin typeface="+mn-lt"/>
                <a:ea typeface="+mn-ea"/>
                <a:cs typeface="+mn-cs"/>
              </a:rPr>
              <a:t>largets</a:t>
            </a:r>
            <a:r>
              <a:rPr lang="en-US" sz="1200" b="0" i="0" kern="1200" dirty="0">
                <a:solidFill>
                  <a:schemeClr val="tx1"/>
                </a:solidFill>
                <a:effectLst/>
                <a:latin typeface="+mn-lt"/>
                <a:ea typeface="+mn-ea"/>
                <a:cs typeface="+mn-cs"/>
              </a:rPr>
              <a:t> FBI outbreaks here in the US, were in the early 1900s.  Later in history, the late 80s to </a:t>
            </a:r>
            <a:r>
              <a:rPr lang="en-US" sz="1200" b="0" i="0" kern="1200" dirty="0" err="1">
                <a:solidFill>
                  <a:schemeClr val="tx1"/>
                </a:solidFill>
                <a:effectLst/>
                <a:latin typeface="+mn-lt"/>
                <a:ea typeface="+mn-ea"/>
                <a:cs typeface="+mn-cs"/>
              </a:rPr>
              <a:t>nw</a:t>
            </a:r>
            <a:r>
              <a:rPr lang="en-US" sz="1200" b="0" i="0" kern="1200" dirty="0">
                <a:solidFill>
                  <a:schemeClr val="tx1"/>
                </a:solidFill>
                <a:effectLst/>
                <a:latin typeface="+mn-lt"/>
                <a:ea typeface="+mn-ea"/>
                <a:cs typeface="+mn-cs"/>
              </a:rPr>
              <a:t> have brought spikes in outbreaks. In 2011, there was a listeria outbreak on cantaloupes.  33 people died and one woman had a miscarriage.  </a:t>
            </a:r>
            <a:endParaRPr lang="en-US" b="0" dirty="0"/>
          </a:p>
          <a:p>
            <a:endParaRPr lang="en-US" dirty="0"/>
          </a:p>
          <a:p>
            <a:endParaRPr lang="en-US" dirty="0"/>
          </a:p>
          <a:p>
            <a:r>
              <a:rPr lang="en-US" dirty="0"/>
              <a:t>Here in the US, we used to think of our food as being the safest in the world.  According to the text, it’s been decades since hat was the case.  Outbreaks of foodborne illnesses are publicized and now brought to our attention as consumers.  The true number of foodborne illness cases is not known because often it goes underreported.   In most cases, only the severe cases are reported/diagnosed.  Why do you think?  Foodborne illness mimics “stomach flu”, symptoms can be very mild, in most cases, stool studies are not done unless diarrhea continue for about a week or the diarrhea has blood. </a:t>
            </a:r>
          </a:p>
          <a:p>
            <a:r>
              <a:rPr lang="en-US" dirty="0"/>
              <a:t>According to the CDC’s whose most recent studies are from 2011,  reports that about </a:t>
            </a:r>
            <a:r>
              <a:rPr lang="en-US" sz="1200" b="0" i="0" kern="1200" dirty="0">
                <a:solidFill>
                  <a:schemeClr val="tx1"/>
                </a:solidFill>
                <a:effectLst/>
                <a:latin typeface="+mn-lt"/>
                <a:ea typeface="+mn-ea"/>
                <a:cs typeface="+mn-cs"/>
              </a:rPr>
              <a:t>1 in 6 Americans (or 48 million people) gets sick, 128,000 are hospitalized, and 3,000 die of foodborne diseases.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1906, Upton Sinclair’s, The Jungle, depicted the unhygienic conditions in the meat packing industry.  There was a public outcry and </a:t>
            </a:r>
            <a:r>
              <a:rPr lang="en-US" sz="1200" b="0" i="0" kern="1200" dirty="0" err="1">
                <a:solidFill>
                  <a:schemeClr val="tx1"/>
                </a:solidFill>
                <a:effectLst/>
                <a:latin typeface="+mn-lt"/>
                <a:ea typeface="+mn-ea"/>
                <a:cs typeface="+mn-cs"/>
              </a:rPr>
              <a:t>and</a:t>
            </a:r>
            <a:r>
              <a:rPr lang="en-US" sz="1200" b="0" i="0" kern="1200" dirty="0">
                <a:solidFill>
                  <a:schemeClr val="tx1"/>
                </a:solidFill>
                <a:effectLst/>
                <a:latin typeface="+mn-lt"/>
                <a:ea typeface="+mn-ea"/>
                <a:cs typeface="+mn-cs"/>
              </a:rPr>
              <a:t> legislation was passed.  This acts were 1.  Federal Food and Drugs Act and 2. Meat Inspection </a:t>
            </a:r>
            <a:r>
              <a:rPr lang="en-US" sz="1200" b="0" i="0" kern="1200" dirty="0" err="1">
                <a:solidFill>
                  <a:schemeClr val="tx1"/>
                </a:solidFill>
                <a:effectLst/>
                <a:latin typeface="+mn-lt"/>
                <a:ea typeface="+mn-ea"/>
                <a:cs typeface="+mn-cs"/>
              </a:rPr>
              <a:t>Acr</a:t>
            </a:r>
            <a:r>
              <a:rPr lang="en-US" sz="1200" b="0" i="0" kern="1200" dirty="0">
                <a:solidFill>
                  <a:schemeClr val="tx1"/>
                </a:solidFill>
                <a:effectLst/>
                <a:latin typeface="+mn-lt"/>
                <a:ea typeface="+mn-ea"/>
                <a:cs typeface="+mn-cs"/>
              </a:rPr>
              <a:t>. Both passed in 1906.</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4BFF168-DC39-4492-B520-02D040B6BF4F}" type="slidenum">
              <a:rPr lang="en-US" smtClean="0"/>
              <a:t>1</a:t>
            </a:fld>
            <a:endParaRPr lang="en-US"/>
          </a:p>
        </p:txBody>
      </p:sp>
    </p:spTree>
    <p:extLst>
      <p:ext uri="{BB962C8B-B14F-4D97-AF65-F5344CB8AC3E}">
        <p14:creationId xmlns:p14="http://schemas.microsoft.com/office/powerpoint/2010/main" val="3125050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causes foodborne illnesses:  Bacteria, viruses and parasites.  </a:t>
            </a:r>
          </a:p>
          <a:p>
            <a:r>
              <a:rPr lang="en-US" dirty="0"/>
              <a:t>The top five agents of FBI are: norovirus, salmonella, clostridium perfringens (meats-beef), campylobacter (undercooked </a:t>
            </a:r>
            <a:r>
              <a:rPr lang="en-US" dirty="0" err="1"/>
              <a:t>chix</a:t>
            </a:r>
            <a:r>
              <a:rPr lang="en-US" dirty="0"/>
              <a:t>), staphylococcus aureus(toxins make people sick-on our skin normally but can get us sick ingested.  </a:t>
            </a:r>
            <a:r>
              <a:rPr lang="en-US" dirty="0" err="1"/>
              <a:t>Unoasteurizeddairy</a:t>
            </a:r>
            <a:r>
              <a:rPr lang="en-US" dirty="0"/>
              <a:t> prods)</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2</a:t>
            </a:fld>
            <a:endParaRPr lang="en-US"/>
          </a:p>
        </p:txBody>
      </p:sp>
    </p:spTree>
    <p:extLst>
      <p:ext uri="{BB962C8B-B14F-4D97-AF65-F5344CB8AC3E}">
        <p14:creationId xmlns:p14="http://schemas.microsoft.com/office/powerpoint/2010/main" val="4162973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Major inconsistencies exist in the way safety is regulated for different types of food. Division of responsibility, patchwork legislation, lack of coordination cause inconsistencies among the way we regulate food safety.  USDA and FDA share main responsibility for making sure foods are safe, wholesome and properly labeled.  But Just like in other issues of public health that we have been talking about, instead of being proactive, most food safety activities are reactive.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Case in point:  Here in the state of Florida, the department of Health used to do all of the restaurant inspections.  The restaurant lobbyists fought for the FL </a:t>
            </a:r>
            <a:r>
              <a:rPr lang="en-US" sz="1200" dirty="0" err="1"/>
              <a:t>Dept</a:t>
            </a:r>
            <a:r>
              <a:rPr lang="en-US" sz="1200" dirty="0"/>
              <a:t> of Business and Professional Regulations to handle restaurant inspections.  Why do you think lobbyists fought for the change?  The number of failed inspections/corrective actions came down and as a result guess what has happened since they conducted inspections? Cases of FBI increased.  It is important to note that the DOH is the department that handles the reporting and investigation of FBI cases in FL.  It is also important to note that the DOH also handles inspections of food safety in those most susceptible to FBI-nursing homes, hospitals.  There has been recent discussion about the DOH getting control again.</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3</a:t>
            </a:fld>
            <a:endParaRPr lang="en-US"/>
          </a:p>
        </p:txBody>
      </p:sp>
    </p:spTree>
    <p:extLst>
      <p:ext uri="{BB962C8B-B14F-4D97-AF65-F5344CB8AC3E}">
        <p14:creationId xmlns:p14="http://schemas.microsoft.com/office/powerpoint/2010/main" val="3146782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Meat and poultry products and eggs.  They inspect slaughtering plants daily and must have inspector </a:t>
            </a:r>
            <a:r>
              <a:rPr lang="en-US" dirty="0" err="1"/>
              <a:t>onsie</a:t>
            </a:r>
            <a:r>
              <a:rPr lang="en-US" dirty="0"/>
              <a:t>=</a:t>
            </a:r>
            <a:r>
              <a:rPr lang="en-US" dirty="0" err="1"/>
              <a:t>te</a:t>
            </a:r>
            <a:r>
              <a:rPr lang="en-US" dirty="0"/>
              <a:t> whenever the plant is operating.  Regulates 20% of food and approx. 26% of FBI.  </a:t>
            </a:r>
          </a:p>
          <a:p>
            <a:r>
              <a:rPr lang="en-US" dirty="0"/>
              <a:t>FDA has smaller budget and less authority. Regulates 80% food which causes </a:t>
            </a:r>
            <a:r>
              <a:rPr lang="en-US" dirty="0" err="1"/>
              <a:t>approx</a:t>
            </a:r>
            <a:r>
              <a:rPr lang="en-US" dirty="0"/>
              <a:t> 67% of FBI.</a:t>
            </a:r>
          </a:p>
          <a:p>
            <a:pPr lvl="2"/>
            <a:r>
              <a:rPr lang="en-US" dirty="0"/>
              <a:t>More than 80% of seafood is imported.</a:t>
            </a:r>
          </a:p>
          <a:p>
            <a:pPr lvl="2"/>
            <a:r>
              <a:rPr lang="en-US" dirty="0"/>
              <a:t>About 50% of fresh fruits are imported.</a:t>
            </a:r>
          </a:p>
          <a:p>
            <a:pPr lvl="2"/>
            <a:r>
              <a:rPr lang="en-US" dirty="0"/>
              <a:t>20% of fresh vegetables are imported.</a:t>
            </a:r>
          </a:p>
          <a:p>
            <a:pPr lvl="2"/>
            <a:endParaRPr lang="en-US" dirty="0"/>
          </a:p>
          <a:p>
            <a:pPr lvl="2"/>
            <a:r>
              <a:rPr lang="en-US" dirty="0"/>
              <a:t>An increasing amount of our food is imported-from countries with inadequate food safety system in place.  This has led to outbreaks here.  Produce cause the most food outbreaks. </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4</a:t>
            </a:fld>
            <a:endParaRPr lang="en-US"/>
          </a:p>
        </p:txBody>
      </p:sp>
    </p:spTree>
    <p:extLst>
      <p:ext uri="{BB962C8B-B14F-4D97-AF65-F5344CB8AC3E}">
        <p14:creationId xmlns:p14="http://schemas.microsoft.com/office/powerpoint/2010/main" val="3014441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HAACP are a set of principles that focuses on procedures.  </a:t>
            </a:r>
            <a:r>
              <a:rPr lang="en-US" dirty="0" err="1"/>
              <a:t>Repsonsibility</a:t>
            </a:r>
            <a:r>
              <a:rPr lang="en-US" dirty="0"/>
              <a:t> is on business owners and requires govt inspectors to verify compliance.  </a:t>
            </a:r>
          </a:p>
          <a:p>
            <a:endParaRPr lang="en-US" dirty="0"/>
          </a:p>
          <a:p>
            <a:r>
              <a:rPr lang="en-US" dirty="0"/>
              <a:t>Irradiation – scary to some people.  Has been studied for over 40 years and no radioactive residue of left on the food.   Foods that are irradiated have to be labels as such.  It is believed that if all high risk food were irradiated, there would be 1 mill less cases of FBI/year in North America.  </a:t>
            </a:r>
          </a:p>
          <a:p>
            <a:endParaRPr lang="en-US" dirty="0"/>
          </a:p>
          <a:p>
            <a:r>
              <a:rPr lang="en-US" dirty="0" err="1"/>
              <a:t>FoodNet</a:t>
            </a:r>
            <a:r>
              <a:rPr lang="en-US" dirty="0"/>
              <a:t>- active surveillance.  They contact labs collecting info on diarrheal illnesses-survey docs.  This method can act to get a more </a:t>
            </a:r>
            <a:r>
              <a:rPr lang="en-US" dirty="0" err="1"/>
              <a:t>accuaret</a:t>
            </a:r>
            <a:r>
              <a:rPr lang="en-US" dirty="0"/>
              <a:t> pic of FBI cases.  </a:t>
            </a:r>
          </a:p>
          <a:p>
            <a:r>
              <a:rPr lang="en-US" dirty="0" err="1"/>
              <a:t>PulseNet</a:t>
            </a:r>
            <a:r>
              <a:rPr lang="en-US" dirty="0"/>
              <a:t>-National network of labs. DNA fingerprint bacteria that cause FBI. They try to find clusters of </a:t>
            </a:r>
            <a:r>
              <a:rPr lang="en-US" dirty="0" err="1"/>
              <a:t>dz</a:t>
            </a:r>
            <a:r>
              <a:rPr lang="en-US" dirty="0"/>
              <a:t> that may be an unrecognized outbreak.  </a:t>
            </a:r>
          </a:p>
        </p:txBody>
      </p:sp>
      <p:sp>
        <p:nvSpPr>
          <p:cNvPr id="4" name="Slide Number Placeholder 3"/>
          <p:cNvSpPr>
            <a:spLocks noGrp="1"/>
          </p:cNvSpPr>
          <p:nvPr>
            <p:ph type="sldNum" sz="quarter" idx="10"/>
          </p:nvPr>
        </p:nvSpPr>
        <p:spPr/>
        <p:txBody>
          <a:bodyPr/>
          <a:lstStyle/>
          <a:p>
            <a:fld id="{14BFF168-DC39-4492-B520-02D040B6BF4F}" type="slidenum">
              <a:rPr lang="en-US" smtClean="0"/>
              <a:t>5</a:t>
            </a:fld>
            <a:endParaRPr lang="en-US"/>
          </a:p>
        </p:txBody>
      </p:sp>
    </p:spTree>
    <p:extLst>
      <p:ext uri="{BB962C8B-B14F-4D97-AF65-F5344CB8AC3E}">
        <p14:creationId xmlns:p14="http://schemas.microsoft.com/office/powerpoint/2010/main" val="142626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 safety standards include the limits on unwanted substances (contaminants) in foods as well as additives (purposely put in foods).</a:t>
            </a:r>
          </a:p>
          <a:p>
            <a:pPr>
              <a:lnSpc>
                <a:spcPct val="90000"/>
              </a:lnSpc>
            </a:pPr>
            <a:r>
              <a:rPr lang="en-US" sz="3000" dirty="0"/>
              <a:t>EPA sets tolerance levels for pesticide residues.</a:t>
            </a:r>
          </a:p>
          <a:p>
            <a:pPr lvl="1">
              <a:lnSpc>
                <a:spcPct val="90000"/>
              </a:lnSpc>
            </a:pPr>
            <a:r>
              <a:rPr lang="en-US" sz="2600" dirty="0"/>
              <a:t>Hormones</a:t>
            </a:r>
          </a:p>
          <a:p>
            <a:pPr lvl="2">
              <a:lnSpc>
                <a:spcPct val="90000"/>
              </a:lnSpc>
            </a:pPr>
            <a:r>
              <a:rPr lang="en-US" sz="2200" dirty="0"/>
              <a:t>Estrogen is banned in chickens.</a:t>
            </a:r>
          </a:p>
          <a:p>
            <a:pPr lvl="2">
              <a:lnSpc>
                <a:spcPct val="90000"/>
              </a:lnSpc>
            </a:pPr>
            <a:r>
              <a:rPr lang="en-US" sz="2200" dirty="0"/>
              <a:t>Bovine growth hormone is allowed for cows.</a:t>
            </a:r>
          </a:p>
          <a:p>
            <a:pPr lvl="3">
              <a:lnSpc>
                <a:spcPct val="90000"/>
              </a:lnSpc>
            </a:pPr>
            <a:r>
              <a:rPr lang="en-US" dirty="0"/>
              <a:t>BGH does not get into milk.</a:t>
            </a:r>
          </a:p>
          <a:p>
            <a:pPr lvl="1">
              <a:lnSpc>
                <a:spcPct val="90000"/>
              </a:lnSpc>
            </a:pPr>
            <a:r>
              <a:rPr lang="en-US" sz="2600" dirty="0"/>
              <a:t>Antibiotics</a:t>
            </a:r>
          </a:p>
          <a:p>
            <a:pPr lvl="2">
              <a:lnSpc>
                <a:spcPct val="90000"/>
              </a:lnSpc>
            </a:pPr>
            <a:r>
              <a:rPr lang="en-US" dirty="0"/>
              <a:t>They cause antibiotic resistance.</a:t>
            </a:r>
          </a:p>
          <a:p>
            <a:pPr lvl="1">
              <a:lnSpc>
                <a:spcPct val="90000"/>
              </a:lnSpc>
            </a:pPr>
            <a:r>
              <a:rPr lang="en-US" sz="2600" dirty="0"/>
              <a:t>Organic foods</a:t>
            </a:r>
          </a:p>
          <a:p>
            <a:pPr lvl="2">
              <a:lnSpc>
                <a:spcPct val="90000"/>
              </a:lnSpc>
            </a:pPr>
            <a:r>
              <a:rPr lang="en-US" dirty="0"/>
              <a:t>USDA set standards in early 2000s.  Organic meat, poultry, eggs and dairy products must be grown w/o antibiotics, growth hormones. Produce must be grown without pesticides, synthetic fertilizers or sewage sludge.</a:t>
            </a:r>
          </a:p>
          <a:p>
            <a:pPr marL="457200" marR="0" lvl="1" indent="0" algn="l" defTabSz="914400" rtl="0" eaLnBrk="1" fontAlgn="auto" latinLnBrk="0" hangingPunct="1">
              <a:lnSpc>
                <a:spcPct val="90000"/>
              </a:lnSpc>
              <a:spcBef>
                <a:spcPts val="0"/>
              </a:spcBef>
              <a:spcAft>
                <a:spcPts val="0"/>
              </a:spcAft>
              <a:buClrTx/>
              <a:buSzTx/>
              <a:buFontTx/>
              <a:buNone/>
              <a:tabLst/>
              <a:defRPr/>
            </a:pPr>
            <a:r>
              <a:rPr lang="en-US" sz="2600" dirty="0"/>
              <a:t>Additives - </a:t>
            </a:r>
            <a:r>
              <a:rPr lang="en-US" sz="2800" dirty="0"/>
              <a:t>In 1958. legislation was passed  requiring FDA approval for any proposed food additive.  Additives in use were on a GRAS list: generally regarded as safe.  Do you think all items on list are still on there?  Some have been removed because it turns out they are not safe. </a:t>
            </a:r>
          </a:p>
          <a:p>
            <a:pPr lvl="2">
              <a:lnSpc>
                <a:spcPct val="90000"/>
              </a:lnSpc>
            </a:pPr>
            <a:r>
              <a:rPr lang="en-US" dirty="0"/>
              <a:t>They are used to prevent deficiency diseases.</a:t>
            </a:r>
          </a:p>
          <a:p>
            <a:pPr lvl="2">
              <a:lnSpc>
                <a:spcPct val="90000"/>
              </a:lnSpc>
            </a:pPr>
            <a:r>
              <a:rPr lang="en-US" dirty="0"/>
              <a:t>Preservatives are to improve color, flavor, or texture.</a:t>
            </a:r>
          </a:p>
          <a:p>
            <a:pPr lvl="2">
              <a:lnSpc>
                <a:spcPct val="90000"/>
              </a:lnSpc>
            </a:pPr>
            <a:r>
              <a:rPr lang="en-US" dirty="0"/>
              <a:t>FDA or GRAS must approve them</a:t>
            </a:r>
          </a:p>
          <a:p>
            <a:pPr lvl="2">
              <a:lnSpc>
                <a:spcPct val="90000"/>
              </a:lnSpc>
            </a:pPr>
            <a:endParaRPr lang="en-US" dirty="0"/>
          </a:p>
          <a:p>
            <a:pPr lvl="2">
              <a:lnSpc>
                <a:spcPct val="90000"/>
              </a:lnSpc>
            </a:pPr>
            <a:r>
              <a:rPr lang="en-US" dirty="0"/>
              <a:t>Contaminants – dirt, rodent feces, hair, insect parts, chemical</a:t>
            </a:r>
          </a:p>
          <a:p>
            <a:endParaRPr lang="en-US" dirty="0"/>
          </a:p>
        </p:txBody>
      </p:sp>
      <p:sp>
        <p:nvSpPr>
          <p:cNvPr id="4" name="Slide Number Placeholder 3"/>
          <p:cNvSpPr>
            <a:spLocks noGrp="1"/>
          </p:cNvSpPr>
          <p:nvPr>
            <p:ph type="sldNum" sz="quarter" idx="10"/>
          </p:nvPr>
        </p:nvSpPr>
        <p:spPr/>
        <p:txBody>
          <a:bodyPr/>
          <a:lstStyle/>
          <a:p>
            <a:fld id="{F05E4EB6-F3DD-4BEF-8533-BDB636E67E05}" type="slidenum">
              <a:rPr lang="en-US" smtClean="0"/>
              <a:t>6</a:t>
            </a:fld>
            <a:endParaRPr lang="en-US"/>
          </a:p>
        </p:txBody>
      </p:sp>
    </p:spTree>
    <p:extLst>
      <p:ext uri="{BB962C8B-B14F-4D97-AF65-F5344CB8AC3E}">
        <p14:creationId xmlns:p14="http://schemas.microsoft.com/office/powerpoint/2010/main" val="1805008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pPr>
            <a:r>
              <a:rPr lang="en-US" sz="2600" dirty="0"/>
              <a:t>If NDA is approved, there are three phases of trial:</a:t>
            </a:r>
          </a:p>
          <a:p>
            <a:pPr marL="1485900" lvl="2" indent="-514350">
              <a:buFont typeface="+mj-lt"/>
              <a:buAutoNum type="romanUcPeriod"/>
            </a:pPr>
            <a:r>
              <a:rPr lang="en-US" sz="2200" dirty="0"/>
              <a:t>Use a small number of subjects; measure absorption, distribution, metabolism, and excretion; look for side effects and toxicities. </a:t>
            </a:r>
          </a:p>
          <a:p>
            <a:pPr marL="1485900" lvl="2" indent="-514350">
              <a:buFont typeface="+mj-lt"/>
              <a:buAutoNum type="romanUcPeriod"/>
            </a:pPr>
            <a:r>
              <a:rPr lang="en-US" sz="2200" dirty="0"/>
              <a:t>Test a larger number of patients for signs that the new drug is effective. </a:t>
            </a:r>
          </a:p>
          <a:p>
            <a:pPr marL="1485900" lvl="2" indent="-514350">
              <a:buFont typeface="+mj-lt"/>
              <a:buAutoNum type="romanUcPeriod"/>
            </a:pPr>
            <a:r>
              <a:rPr lang="en-US" sz="2200" dirty="0"/>
              <a:t>Conduct a clinical trial.  Full scale. Participants randomized into two groups. Control and experimental.</a:t>
            </a:r>
          </a:p>
          <a:p>
            <a:pPr marL="971550" lvl="2" indent="0">
              <a:buFont typeface="+mj-lt"/>
              <a:buNone/>
            </a:pPr>
            <a:r>
              <a:rPr lang="en-US" sz="2200" dirty="0"/>
              <a:t>It is important to note that animal studies are conducted before human studies.  All studies must be approved by the IRB board.  Not only do the actions in the study need to be approved, but marketing material, as well.  Some studies can be fast tracked-this means that the review process is expedited.  This is usually in cases where drugs available for treatment are null or limited or there is an unmet medical need.   C diff study.  </a:t>
            </a:r>
          </a:p>
          <a:p>
            <a:endParaRPr lang="en-US" dirty="0"/>
          </a:p>
          <a:p>
            <a:r>
              <a:rPr lang="en-US" dirty="0" err="1"/>
              <a:t>Postmarketing</a:t>
            </a:r>
            <a:r>
              <a:rPr lang="en-US" dirty="0"/>
              <a:t> surveillance-when adverse effects are reported once a drug/vaccine/treatment is approved.  Just because it is approved doesn’t mean it can’t be banned.  </a:t>
            </a:r>
          </a:p>
        </p:txBody>
      </p:sp>
      <p:sp>
        <p:nvSpPr>
          <p:cNvPr id="4" name="Slide Number Placeholder 3"/>
          <p:cNvSpPr>
            <a:spLocks noGrp="1"/>
          </p:cNvSpPr>
          <p:nvPr>
            <p:ph type="sldNum" sz="quarter" idx="10"/>
          </p:nvPr>
        </p:nvSpPr>
        <p:spPr/>
        <p:txBody>
          <a:bodyPr/>
          <a:lstStyle/>
          <a:p>
            <a:fld id="{F05E4EB6-F3DD-4BEF-8533-BDB636E67E05}" type="slidenum">
              <a:rPr lang="en-US" smtClean="0"/>
              <a:t>7</a:t>
            </a:fld>
            <a:endParaRPr lang="en-US"/>
          </a:p>
        </p:txBody>
      </p:sp>
    </p:spTree>
    <p:extLst>
      <p:ext uri="{BB962C8B-B14F-4D97-AF65-F5344CB8AC3E}">
        <p14:creationId xmlns:p14="http://schemas.microsoft.com/office/powerpoint/2010/main" val="3590431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8</a:t>
            </a:fld>
            <a:endParaRPr lang="en-US"/>
          </a:p>
        </p:txBody>
      </p:sp>
    </p:spTree>
    <p:extLst>
      <p:ext uri="{BB962C8B-B14F-4D97-AF65-F5344CB8AC3E}">
        <p14:creationId xmlns:p14="http://schemas.microsoft.com/office/powerpoint/2010/main" val="186836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BFF168-DC39-4492-B520-02D040B6BF4F}" type="slidenum">
              <a:rPr lang="en-US" smtClean="0"/>
              <a:t>9</a:t>
            </a:fld>
            <a:endParaRPr lang="en-US"/>
          </a:p>
        </p:txBody>
      </p:sp>
    </p:spTree>
    <p:extLst>
      <p:ext uri="{BB962C8B-B14F-4D97-AF65-F5344CB8AC3E}">
        <p14:creationId xmlns:p14="http://schemas.microsoft.com/office/powerpoint/2010/main" val="793565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Congress succumbed to health food industry.  Safety testing of herbs and supplements are forbidden by this law.  Just because they are natural doesn’t mean they are safe,  An herb called ephedra, was deadly.  States and local govts would ban the sale of items though to try to get around the law.  Finally, FDA banned ephedra but </a:t>
            </a:r>
            <a:r>
              <a:rPr lang="en-US" dirty="0" err="1"/>
              <a:t>ittook</a:t>
            </a:r>
            <a:r>
              <a:rPr lang="en-US" dirty="0"/>
              <a:t> a lot for them to pull it.  </a:t>
            </a:r>
          </a:p>
        </p:txBody>
      </p:sp>
      <p:sp>
        <p:nvSpPr>
          <p:cNvPr id="4" name="Slide Number Placeholder 3"/>
          <p:cNvSpPr>
            <a:spLocks noGrp="1"/>
          </p:cNvSpPr>
          <p:nvPr>
            <p:ph type="sldNum" sz="quarter" idx="10"/>
          </p:nvPr>
        </p:nvSpPr>
        <p:spPr/>
        <p:txBody>
          <a:bodyPr/>
          <a:lstStyle/>
          <a:p>
            <a:fld id="{14BFF168-DC39-4492-B520-02D040B6BF4F}" type="slidenum">
              <a:rPr lang="en-US" smtClean="0"/>
              <a:t>10</a:t>
            </a:fld>
            <a:endParaRPr lang="en-US"/>
          </a:p>
        </p:txBody>
      </p:sp>
    </p:spTree>
    <p:extLst>
      <p:ext uri="{BB962C8B-B14F-4D97-AF65-F5344CB8AC3E}">
        <p14:creationId xmlns:p14="http://schemas.microsoft.com/office/powerpoint/2010/main" val="4255421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FDA regulates 25% of our dollars in the US.  That is a lot of money.  So of course they are under intense pressure from the public, politicians and the business sector.  </a:t>
            </a:r>
          </a:p>
          <a:p>
            <a:endParaRPr lang="en-US" dirty="0"/>
          </a:p>
          <a:p>
            <a:r>
              <a:rPr lang="en-US" dirty="0"/>
              <a:t>Current concern is the safety of our drugs that are made in other countries.  There have been cases where it’s labeled the wrong medication or had contamination.  There are an increasing amount of foreign producers.  How do you keep up with inspections in other countries?</a:t>
            </a:r>
          </a:p>
          <a:p>
            <a:pPr>
              <a:lnSpc>
                <a:spcPct val="90000"/>
              </a:lnSpc>
            </a:pPr>
            <a:r>
              <a:rPr lang="en-US" dirty="0"/>
              <a:t>Too many drugs are found to be unsafe only after approved for marketing.</a:t>
            </a:r>
          </a:p>
          <a:p>
            <a:pPr lvl="1">
              <a:lnSpc>
                <a:spcPct val="90000"/>
              </a:lnSpc>
            </a:pPr>
            <a:r>
              <a:rPr lang="en-US" dirty="0"/>
              <a:t>Fen-phen, Vioxx, antidepressants for children</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11</a:t>
            </a:fld>
            <a:endParaRPr lang="en-US"/>
          </a:p>
        </p:txBody>
      </p:sp>
    </p:spTree>
    <p:extLst>
      <p:ext uri="{BB962C8B-B14F-4D97-AF65-F5344CB8AC3E}">
        <p14:creationId xmlns:p14="http://schemas.microsoft.com/office/powerpoint/2010/main" val="3302622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BFF168-DC39-4492-B520-02D040B6BF4F}" type="slidenum">
              <a:rPr lang="en-US" smtClean="0"/>
              <a:t>12</a:t>
            </a:fld>
            <a:endParaRPr lang="en-US"/>
          </a:p>
        </p:txBody>
      </p:sp>
    </p:spTree>
    <p:extLst>
      <p:ext uri="{BB962C8B-B14F-4D97-AF65-F5344CB8AC3E}">
        <p14:creationId xmlns:p14="http://schemas.microsoft.com/office/powerpoint/2010/main" val="2185114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urbanization increases, the amount of solid waste increases.  We just finished discussing issues with waste control, now we turn the focus to population as an environmental health issue.</a:t>
            </a:r>
          </a:p>
        </p:txBody>
      </p:sp>
      <p:sp>
        <p:nvSpPr>
          <p:cNvPr id="4" name="Slide Number Placeholder 3"/>
          <p:cNvSpPr>
            <a:spLocks noGrp="1"/>
          </p:cNvSpPr>
          <p:nvPr>
            <p:ph type="sldNum" sz="quarter" idx="10"/>
          </p:nvPr>
        </p:nvSpPr>
        <p:spPr/>
        <p:txBody>
          <a:bodyPr/>
          <a:lstStyle/>
          <a:p>
            <a:fld id="{14BFF168-DC39-4492-B520-02D040B6BF4F}" type="slidenum">
              <a:rPr lang="en-US" smtClean="0"/>
              <a:t>13</a:t>
            </a:fld>
            <a:endParaRPr lang="en-US"/>
          </a:p>
        </p:txBody>
      </p:sp>
    </p:spTree>
    <p:extLst>
      <p:ext uri="{BB962C8B-B14F-4D97-AF65-F5344CB8AC3E}">
        <p14:creationId xmlns:p14="http://schemas.microsoft.com/office/powerpoint/2010/main" val="1682514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Public health contributes to population growth by reducing death rates, especially among children, in developing countries.  What are some public health improvements that have lead to decreased death rates in developing countries?  Pest control, clean water, immunizations, fluid rehydration from diarrheal diseases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Demographic Transition - </a:t>
            </a:r>
            <a:r>
              <a:rPr lang="en-US" sz="1200" b="0" i="0" kern="1200" dirty="0">
                <a:solidFill>
                  <a:schemeClr val="tx1"/>
                </a:solidFill>
                <a:effectLst/>
                <a:latin typeface="Arial" panose="020B0604020202020204" pitchFamily="34" charset="0"/>
                <a:ea typeface="+mn-ea"/>
                <a:cs typeface="Arial" panose="020B0604020202020204" pitchFamily="34" charset="0"/>
              </a:rPr>
              <a:t>refers to the </a:t>
            </a:r>
            <a:r>
              <a:rPr lang="en-US" sz="1200" b="1" i="0" kern="1200" dirty="0">
                <a:solidFill>
                  <a:schemeClr val="tx1"/>
                </a:solidFill>
                <a:effectLst/>
                <a:latin typeface="Arial" panose="020B0604020202020204" pitchFamily="34" charset="0"/>
                <a:ea typeface="+mn-ea"/>
                <a:cs typeface="Arial" panose="020B0604020202020204" pitchFamily="34" charset="0"/>
              </a:rPr>
              <a:t>transition </a:t>
            </a:r>
            <a:r>
              <a:rPr lang="en-US" sz="1200" b="0" i="0" kern="1200" dirty="0">
                <a:solidFill>
                  <a:schemeClr val="tx1"/>
                </a:solidFill>
                <a:effectLst/>
                <a:latin typeface="Arial" panose="020B0604020202020204" pitchFamily="34" charset="0"/>
                <a:ea typeface="+mn-ea"/>
                <a:cs typeface="Arial" panose="020B0604020202020204" pitchFamily="34" charset="0"/>
              </a:rPr>
              <a:t>from high birth and death rates to lower birth and death rates as a country or region develops from a pre-industrial to an industrialized economic system and have an improved public health system.  Niger –more than 6.62/woman  US-1.85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Arial" panose="020B0604020202020204" pitchFamily="34" charset="0"/>
              <a:ea typeface="+mn-ea"/>
              <a:cs typeface="Arial" panose="020B0604020202020204" pitchFamily="34" charset="0"/>
            </a:endParaRPr>
          </a:p>
          <a:p>
            <a:r>
              <a:rPr lang="en-US" sz="1200" dirty="0">
                <a:latin typeface="Arial" panose="020B0604020202020204" pitchFamily="34" charset="0"/>
                <a:cs typeface="Arial" panose="020B0604020202020204" pitchFamily="34" charset="0"/>
              </a:rPr>
              <a:t>Excess population settles in cities, increasing homelessness, shantytowns, and poor sanitation.</a:t>
            </a:r>
          </a:p>
          <a:p>
            <a:pPr lvl="1"/>
            <a:r>
              <a:rPr lang="en-US" sz="1200" dirty="0">
                <a:latin typeface="Arial" panose="020B0604020202020204" pitchFamily="34" charset="0"/>
                <a:cs typeface="Arial" panose="020B0604020202020204" pitchFamily="34" charset="0"/>
              </a:rPr>
              <a:t>Conditions threaten to reverse all the progress in public health made through earlier efforts.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HIV/AIDS shortens life expectancies in Africa.  4.8% of adult pop in sub Saharan Africa HIV positive.</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14</a:t>
            </a:fld>
            <a:endParaRPr lang="en-US"/>
          </a:p>
        </p:txBody>
      </p:sp>
    </p:spTree>
    <p:extLst>
      <p:ext uri="{BB962C8B-B14F-4D97-AF65-F5344CB8AC3E}">
        <p14:creationId xmlns:p14="http://schemas.microsoft.com/office/powerpoint/2010/main" val="601188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Population biology is a science in itself. </a:t>
            </a:r>
            <a:r>
              <a:rPr lang="en-US" sz="1200" b="1" i="0" kern="1200" dirty="0">
                <a:solidFill>
                  <a:schemeClr val="tx1"/>
                </a:solidFill>
                <a:effectLst/>
                <a:latin typeface="+mn-lt"/>
                <a:ea typeface="+mn-ea"/>
                <a:cs typeface="+mn-cs"/>
              </a:rPr>
              <a:t>biological</a:t>
            </a:r>
            <a:r>
              <a:rPr lang="en-US" sz="1200" b="0" i="0" kern="1200" dirty="0">
                <a:solidFill>
                  <a:schemeClr val="tx1"/>
                </a:solidFill>
                <a:effectLst/>
                <a:latin typeface="+mn-lt"/>
                <a:ea typeface="+mn-ea"/>
                <a:cs typeface="+mn-cs"/>
              </a:rPr>
              <a:t> study of animal </a:t>
            </a:r>
            <a:r>
              <a:rPr lang="en-US" sz="1200" b="1" i="0" kern="1200" dirty="0">
                <a:solidFill>
                  <a:schemeClr val="tx1"/>
                </a:solidFill>
                <a:effectLst/>
                <a:latin typeface="+mn-lt"/>
                <a:ea typeface="+mn-ea"/>
                <a:cs typeface="+mn-cs"/>
              </a:rPr>
              <a:t>populations</a:t>
            </a:r>
            <a:r>
              <a:rPr lang="en-US" sz="1200" b="0" i="0" kern="1200" dirty="0">
                <a:solidFill>
                  <a:schemeClr val="tx1"/>
                </a:solidFill>
                <a:effectLst/>
                <a:latin typeface="+mn-lt"/>
                <a:ea typeface="+mn-ea"/>
                <a:cs typeface="+mn-cs"/>
              </a:rPr>
              <a:t>. It is primarily concerned with the growth and regulation of </a:t>
            </a:r>
            <a:r>
              <a:rPr lang="en-US" sz="1200" b="1" i="0" kern="1200" dirty="0">
                <a:solidFill>
                  <a:schemeClr val="tx1"/>
                </a:solidFill>
                <a:effectLst/>
                <a:latin typeface="+mn-lt"/>
                <a:ea typeface="+mn-ea"/>
                <a:cs typeface="+mn-cs"/>
              </a:rPr>
              <a:t>population</a:t>
            </a:r>
            <a:r>
              <a:rPr lang="en-US" sz="1200" b="0" i="0" kern="1200" dirty="0">
                <a:solidFill>
                  <a:schemeClr val="tx1"/>
                </a:solidFill>
                <a:effectLst/>
                <a:latin typeface="+mn-lt"/>
                <a:ea typeface="+mn-ea"/>
                <a:cs typeface="+mn-cs"/>
              </a:rPr>
              <a:t> size, </a:t>
            </a:r>
            <a:r>
              <a:rPr lang="en-US" sz="1200" b="1" i="0" kern="1200" dirty="0">
                <a:solidFill>
                  <a:schemeClr val="tx1"/>
                </a:solidFill>
                <a:effectLst/>
                <a:latin typeface="+mn-lt"/>
                <a:ea typeface="+mn-ea"/>
                <a:cs typeface="+mn-cs"/>
              </a:rPr>
              <a:t>population</a:t>
            </a:r>
            <a:r>
              <a:rPr lang="en-US" sz="1200" b="0" i="0" kern="1200" dirty="0">
                <a:solidFill>
                  <a:schemeClr val="tx1"/>
                </a:solidFill>
                <a:effectLst/>
                <a:latin typeface="+mn-lt"/>
                <a:ea typeface="+mn-ea"/>
                <a:cs typeface="+mn-cs"/>
              </a:rPr>
              <a:t> genetics, demography and life history evolution, and the interactions among species.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Population growth has been a concern. </a:t>
            </a:r>
            <a:r>
              <a:rPr lang="en-US" dirty="0"/>
              <a:t>Thomas Malthus (clergyman and economist) predicted, in about 1800, that population growth would outgrow food supply.  Paul Ehrlich published </a:t>
            </a:r>
            <a:r>
              <a:rPr lang="en-US" i="1" dirty="0"/>
              <a:t>The Population Bomb </a:t>
            </a:r>
            <a:r>
              <a:rPr lang="en-US" dirty="0"/>
              <a:t>in 1968.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15</a:t>
            </a:fld>
            <a:endParaRPr lang="en-US"/>
          </a:p>
        </p:txBody>
      </p:sp>
    </p:spTree>
    <p:extLst>
      <p:ext uri="{BB962C8B-B14F-4D97-AF65-F5344CB8AC3E}">
        <p14:creationId xmlns:p14="http://schemas.microsoft.com/office/powerpoint/2010/main" val="3392081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3000" dirty="0"/>
              <a:t>Fresh water</a:t>
            </a:r>
          </a:p>
          <a:p>
            <a:pPr lvl="1">
              <a:lnSpc>
                <a:spcPct val="90000"/>
              </a:lnSpc>
            </a:pPr>
            <a:r>
              <a:rPr lang="en-US" dirty="0"/>
              <a:t>Uses include drinking, cooking, washing, agriculture.</a:t>
            </a:r>
          </a:p>
          <a:p>
            <a:pPr lvl="1">
              <a:lnSpc>
                <a:spcPct val="90000"/>
              </a:lnSpc>
            </a:pPr>
            <a:r>
              <a:rPr lang="en-US" dirty="0"/>
              <a:t>It is unevenly distributed.</a:t>
            </a:r>
          </a:p>
          <a:p>
            <a:pPr lvl="1">
              <a:lnSpc>
                <a:spcPct val="90000"/>
              </a:lnSpc>
            </a:pPr>
            <a:r>
              <a:rPr lang="en-US" dirty="0"/>
              <a:t>Small percentage of the Earth’s water is suitable for human use.</a:t>
            </a:r>
          </a:p>
          <a:p>
            <a:pPr>
              <a:lnSpc>
                <a:spcPct val="90000"/>
              </a:lnSpc>
            </a:pPr>
            <a:r>
              <a:rPr lang="en-US" sz="3000" dirty="0"/>
              <a:t>Fuel</a:t>
            </a:r>
          </a:p>
          <a:p>
            <a:pPr lvl="1">
              <a:lnSpc>
                <a:spcPct val="90000"/>
              </a:lnSpc>
            </a:pPr>
            <a:r>
              <a:rPr lang="en-US" dirty="0"/>
              <a:t>Deforestation leads to degradation of land.</a:t>
            </a:r>
          </a:p>
          <a:p>
            <a:pPr>
              <a:lnSpc>
                <a:spcPct val="90000"/>
              </a:lnSpc>
            </a:pPr>
            <a:r>
              <a:rPr lang="en-US" sz="3000" dirty="0"/>
              <a:t>Arable land</a:t>
            </a:r>
          </a:p>
          <a:p>
            <a:pPr lvl="1">
              <a:lnSpc>
                <a:spcPct val="90000"/>
              </a:lnSpc>
            </a:pPr>
            <a:r>
              <a:rPr lang="en-US" dirty="0"/>
              <a:t>Amount of land under cultivation is declining.</a:t>
            </a:r>
          </a:p>
          <a:p>
            <a:pPr>
              <a:lnSpc>
                <a:spcPct val="90000"/>
              </a:lnSpc>
            </a:pPr>
            <a:r>
              <a:rPr lang="en-US" sz="3000" dirty="0"/>
              <a:t>Food from the sea</a:t>
            </a:r>
          </a:p>
          <a:p>
            <a:pPr lvl="1">
              <a:lnSpc>
                <a:spcPct val="90000"/>
              </a:lnSpc>
            </a:pPr>
            <a:r>
              <a:rPr lang="en-US" dirty="0"/>
              <a:t>There is a decline of fish and shellfish harvests.  Climate change also affects seafood.  Concerns about acidification of waterways resulting from climate change is a concern-making it more difficult to feed the population.</a:t>
            </a:r>
          </a:p>
          <a:p>
            <a:pPr lvl="1">
              <a:lnSpc>
                <a:spcPct val="90000"/>
              </a:lnSpc>
            </a:pPr>
            <a:endParaRPr lang="en-US" dirty="0"/>
          </a:p>
          <a:p>
            <a:pPr lvl="1">
              <a:lnSpc>
                <a:spcPct val="90000"/>
              </a:lnSpc>
            </a:pPr>
            <a:r>
              <a:rPr lang="en-US" dirty="0"/>
              <a:t>Think Tragedy of the Commons.</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16</a:t>
            </a:fld>
            <a:endParaRPr lang="en-US"/>
          </a:p>
        </p:txBody>
      </p:sp>
    </p:spTree>
    <p:extLst>
      <p:ext uri="{BB962C8B-B14F-4D97-AF65-F5344CB8AC3E}">
        <p14:creationId xmlns:p14="http://schemas.microsoft.com/office/powerpoint/2010/main" val="259216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 UV-cancers, cataracts.  Change in weather: allergies, asthma, chronic illness</a:t>
            </a:r>
          </a:p>
          <a:p>
            <a:endParaRPr lang="en-US" dirty="0"/>
          </a:p>
          <a:p>
            <a:r>
              <a:rPr lang="en-US" dirty="0"/>
              <a:t>Greenhouse effect is from burning fossil fuels.</a:t>
            </a:r>
          </a:p>
          <a:p>
            <a:r>
              <a:rPr lang="en-US" dirty="0"/>
              <a:t>Earth’s temperature has risen by 1 degree Fahrenheit during the 20th century.</a:t>
            </a:r>
          </a:p>
          <a:p>
            <a:pPr lvl="1"/>
            <a:r>
              <a:rPr lang="en-US" dirty="0"/>
              <a:t>Prediction is for 3–7 degree rise during the 21st century.</a:t>
            </a:r>
          </a:p>
          <a:p>
            <a:r>
              <a:rPr lang="en-US" dirty="0"/>
              <a:t>The U.S. has 5% of the world’s population but contributes 16% of greenhouse gases.</a:t>
            </a:r>
          </a:p>
          <a:p>
            <a:pPr lvl="1"/>
            <a:r>
              <a:rPr lang="en-US" dirty="0"/>
              <a:t>China, with 19.3% of the world’s population, has become the leading emitter, with 26% of greenhouse gases.</a:t>
            </a:r>
          </a:p>
          <a:p>
            <a:r>
              <a:rPr lang="en-US" dirty="0"/>
              <a:t>No international plan for improvement has been reached.</a:t>
            </a:r>
          </a:p>
          <a:p>
            <a:endParaRPr lang="en-US" dirty="0"/>
          </a:p>
          <a:p>
            <a:r>
              <a:rPr lang="en-US" dirty="0"/>
              <a:t>Sea level rise-inundate coastal towns and cities.  Miami –water rising over Biscayne Blvd with different moons-never happened before.  Spent large sums of money using pumps to help.  South Florida-water coming in from waterways up sewer drains regularly.</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17</a:t>
            </a:fld>
            <a:endParaRPr lang="en-US"/>
          </a:p>
        </p:txBody>
      </p:sp>
    </p:spTree>
    <p:extLst>
      <p:ext uri="{BB962C8B-B14F-4D97-AF65-F5344CB8AC3E}">
        <p14:creationId xmlns:p14="http://schemas.microsoft.com/office/powerpoint/2010/main" val="2557724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dirty="0"/>
              <a:t>United Nations conference in Cairo in 1994 established:</a:t>
            </a:r>
          </a:p>
          <a:p>
            <a:pPr lvl="1">
              <a:lnSpc>
                <a:spcPct val="90000"/>
              </a:lnSpc>
            </a:pPr>
            <a:r>
              <a:rPr lang="en-US" dirty="0"/>
              <a:t>Opposition to contraception by different religions-Catholics and Muslims</a:t>
            </a:r>
          </a:p>
          <a:p>
            <a:pPr lvl="1">
              <a:lnSpc>
                <a:spcPct val="90000"/>
              </a:lnSpc>
            </a:pPr>
            <a:r>
              <a:rPr lang="en-US" dirty="0"/>
              <a:t>Rich and poor countries blame each other</a:t>
            </a:r>
          </a:p>
          <a:p>
            <a:pPr lvl="1">
              <a:lnSpc>
                <a:spcPct val="90000"/>
              </a:lnSpc>
            </a:pPr>
            <a:r>
              <a:rPr lang="en-US" dirty="0"/>
              <a:t>20-year </a:t>
            </a:r>
            <a:r>
              <a:rPr lang="en-US" dirty="0" err="1">
                <a:solidFill>
                  <a:srgbClr val="000000"/>
                </a:solidFill>
              </a:rPr>
              <a:t>Programme</a:t>
            </a:r>
            <a:r>
              <a:rPr lang="en-US" dirty="0">
                <a:solidFill>
                  <a:srgbClr val="000000"/>
                </a:solidFill>
              </a:rPr>
              <a:t> </a:t>
            </a:r>
            <a:r>
              <a:rPr lang="en-US" dirty="0"/>
              <a:t>of Action</a:t>
            </a:r>
          </a:p>
          <a:p>
            <a:pPr lvl="2">
              <a:lnSpc>
                <a:spcPct val="90000"/>
              </a:lnSpc>
            </a:pPr>
            <a:r>
              <a:rPr lang="en-US" dirty="0"/>
              <a:t>Education for women </a:t>
            </a:r>
          </a:p>
          <a:p>
            <a:pPr lvl="2">
              <a:lnSpc>
                <a:spcPct val="90000"/>
              </a:lnSpc>
            </a:pPr>
            <a:r>
              <a:rPr lang="en-US" dirty="0"/>
              <a:t>Empowerment of women to choose to have fewer children</a:t>
            </a:r>
          </a:p>
          <a:p>
            <a:pPr lvl="2">
              <a:lnSpc>
                <a:spcPct val="90000"/>
              </a:lnSpc>
            </a:pPr>
            <a:r>
              <a:rPr lang="en-US" dirty="0"/>
              <a:t>Best way to decrease # children?  Push for girls to attend school in developing countries.  Direct link between education of girls and decreased # of children.</a:t>
            </a:r>
          </a:p>
          <a:p>
            <a:pPr lvl="2">
              <a:lnSpc>
                <a:spcPct val="90000"/>
              </a:lnSpc>
            </a:pPr>
            <a:endParaRPr lang="en-US" dirty="0"/>
          </a:p>
          <a:p>
            <a:pPr lvl="2">
              <a:lnSpc>
                <a:spcPct val="90000"/>
              </a:lnSpc>
            </a:pPr>
            <a:r>
              <a:rPr lang="en-US" dirty="0"/>
              <a:t>Climate change action in the US depends on which was the wind blows every election.  </a:t>
            </a:r>
          </a:p>
          <a:p>
            <a:endParaRPr lang="en-US" dirty="0"/>
          </a:p>
        </p:txBody>
      </p:sp>
      <p:sp>
        <p:nvSpPr>
          <p:cNvPr id="4" name="Slide Number Placeholder 3"/>
          <p:cNvSpPr>
            <a:spLocks noGrp="1"/>
          </p:cNvSpPr>
          <p:nvPr>
            <p:ph type="sldNum" sz="quarter" idx="10"/>
          </p:nvPr>
        </p:nvSpPr>
        <p:spPr/>
        <p:txBody>
          <a:bodyPr/>
          <a:lstStyle/>
          <a:p>
            <a:fld id="{14BFF168-DC39-4492-B520-02D040B6BF4F}" type="slidenum">
              <a:rPr lang="en-US" smtClean="0"/>
              <a:t>18</a:t>
            </a:fld>
            <a:endParaRPr lang="en-US"/>
          </a:p>
        </p:txBody>
      </p:sp>
    </p:spTree>
    <p:extLst>
      <p:ext uri="{BB962C8B-B14F-4D97-AF65-F5344CB8AC3E}">
        <p14:creationId xmlns:p14="http://schemas.microsoft.com/office/powerpoint/2010/main" val="906960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BFF168-DC39-4492-B520-02D040B6BF4F}" type="slidenum">
              <a:rPr lang="en-US" smtClean="0"/>
              <a:t>19</a:t>
            </a:fld>
            <a:endParaRPr lang="en-US"/>
          </a:p>
        </p:txBody>
      </p:sp>
    </p:spTree>
    <p:extLst>
      <p:ext uri="{BB962C8B-B14F-4D97-AF65-F5344CB8AC3E}">
        <p14:creationId xmlns:p14="http://schemas.microsoft.com/office/powerpoint/2010/main" val="2169241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ABFE1A6-DEB0-4852-A6D2-1A8483180C68}"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222314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BFE1A6-DEB0-4852-A6D2-1A8483180C68}"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5352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BFE1A6-DEB0-4852-A6D2-1A8483180C68}"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3993763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BFE1A6-DEB0-4852-A6D2-1A8483180C68}"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125062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BFE1A6-DEB0-4852-A6D2-1A8483180C68}" type="datetimeFigureOut">
              <a:rPr lang="en-US" smtClean="0"/>
              <a:t>11/27/2017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2924595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BFE1A6-DEB0-4852-A6D2-1A8483180C68}" type="datetimeFigureOut">
              <a:rPr lang="en-US" smtClean="0"/>
              <a:t>11/27/2017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409237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BFE1A6-DEB0-4852-A6D2-1A8483180C68}" type="datetimeFigureOut">
              <a:rPr lang="en-US" smtClean="0"/>
              <a:t>11/27/2017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2195377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BFE1A6-DEB0-4852-A6D2-1A8483180C68}"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3705819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BFE1A6-DEB0-4852-A6D2-1A8483180C68}"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2100313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BFE1A6-DEB0-4852-A6D2-1A8483180C68}"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4247259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BFE1A6-DEB0-4852-A6D2-1A8483180C68}"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EDABB-5B8E-41C9-8EF9-416EA3613A43}" type="slidenum">
              <a:rPr lang="en-US" smtClean="0"/>
              <a:t>‹#›</a:t>
            </a:fld>
            <a:endParaRPr lang="en-US"/>
          </a:p>
        </p:txBody>
      </p:sp>
    </p:spTree>
    <p:extLst>
      <p:ext uri="{BB962C8B-B14F-4D97-AF65-F5344CB8AC3E}">
        <p14:creationId xmlns:p14="http://schemas.microsoft.com/office/powerpoint/2010/main" val="2402262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BFE1A6-DEB0-4852-A6D2-1A8483180C68}" type="datetimeFigureOut">
              <a:rPr lang="en-US" smtClean="0"/>
              <a:t>11/27/2017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EDABB-5B8E-41C9-8EF9-416EA3613A43}" type="slidenum">
              <a:rPr lang="en-US" smtClean="0"/>
              <a:t>‹#›</a:t>
            </a:fld>
            <a:endParaRPr lang="en-US"/>
          </a:p>
        </p:txBody>
      </p:sp>
    </p:spTree>
    <p:extLst>
      <p:ext uri="{BB962C8B-B14F-4D97-AF65-F5344CB8AC3E}">
        <p14:creationId xmlns:p14="http://schemas.microsoft.com/office/powerpoint/2010/main" val="574210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s://www.cdc.gov/norovirus/index.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6833191" cy="1216800"/>
          </a:xfrm>
        </p:spPr>
        <p:txBody>
          <a:bodyPr/>
          <a:lstStyle/>
          <a:p>
            <a:r>
              <a:rPr lang="en-US" dirty="0"/>
              <a:t>Chapter 24</a:t>
            </a:r>
          </a:p>
        </p:txBody>
      </p:sp>
      <p:sp>
        <p:nvSpPr>
          <p:cNvPr id="3" name="Subtitle 2"/>
          <p:cNvSpPr>
            <a:spLocks noGrp="1"/>
          </p:cNvSpPr>
          <p:nvPr>
            <p:ph type="subTitle" idx="1"/>
          </p:nvPr>
        </p:nvSpPr>
        <p:spPr>
          <a:xfrm>
            <a:off x="1736651" y="3189767"/>
            <a:ext cx="7554986" cy="1531089"/>
          </a:xfrm>
        </p:spPr>
        <p:txBody>
          <a:bodyPr/>
          <a:lstStyle/>
          <a:p>
            <a:r>
              <a:rPr lang="en-US" dirty="0"/>
              <a:t>Safe Food and Drugs: An Ongoing Battle</a:t>
            </a:r>
          </a:p>
        </p:txBody>
      </p:sp>
      <p:pic>
        <p:nvPicPr>
          <p:cNvPr id="1026" name="Picture 2" descr="A poster with two men looking out the door">
            <a:extLst>
              <a:ext uri="{FF2B5EF4-FFF2-40B4-BE49-F238E27FC236}">
                <a16:creationId xmlns:a16="http://schemas.microsoft.com/office/drawing/2014/main" id="{9B136074-DB35-445E-AB07-8A99D1D1C4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1637" y="2126769"/>
            <a:ext cx="2752725" cy="4076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Lash-Lure illustration was an important specimen in the Chamber of Horrors exhibit of unregulated products. The illustration shows an ad for the product that reads, &quot;The New and improved Eye Brow and Eye Lash Dye. Lash Lure. Radiates Personality.&quot; Then there are two pictures. One shows a beautiful woman under the words, &quot;This is the manufacturer's version of the effect of this aniline eyelash dye.&quot; The second picture was taken of a woman after the dye had been applied and shows the destruction of her eyeballs by the product. The text for the second picture reads, &quot;Total blindness was its actual effect in at least one instance.&quot;  ">
            <a:extLst>
              <a:ext uri="{FF2B5EF4-FFF2-40B4-BE49-F238E27FC236}">
                <a16:creationId xmlns:a16="http://schemas.microsoft.com/office/drawing/2014/main" id="{B9A5EDB1-FBC5-4522-9A56-C428B4D1F9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3972" y="3955311"/>
            <a:ext cx="239077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74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dirty="0"/>
              <a:t>Causes of Food-Borne Illness</a:t>
            </a:r>
          </a:p>
        </p:txBody>
      </p:sp>
      <p:sp>
        <p:nvSpPr>
          <p:cNvPr id="3075" name="Rectangle 3"/>
          <p:cNvSpPr>
            <a:spLocks noGrp="1" noChangeArrowheads="1"/>
          </p:cNvSpPr>
          <p:nvPr>
            <p:ph idx="1"/>
          </p:nvPr>
        </p:nvSpPr>
        <p:spPr/>
        <p:txBody>
          <a:bodyPr>
            <a:normAutofit/>
          </a:bodyPr>
          <a:lstStyle/>
          <a:p>
            <a:pPr>
              <a:lnSpc>
                <a:spcPct val="90000"/>
              </a:lnSpc>
            </a:pPr>
            <a:r>
              <a:rPr lang="en-US" dirty="0"/>
              <a:t>Bacteria</a:t>
            </a:r>
          </a:p>
          <a:p>
            <a:pPr lvl="1">
              <a:lnSpc>
                <a:spcPct val="90000"/>
              </a:lnSpc>
            </a:pPr>
            <a:r>
              <a:rPr lang="en-US" i="1" dirty="0"/>
              <a:t>Salmonella</a:t>
            </a:r>
            <a:r>
              <a:rPr lang="en-US" dirty="0"/>
              <a:t>: eggs, poultry, meat</a:t>
            </a:r>
          </a:p>
          <a:p>
            <a:pPr lvl="1">
              <a:lnSpc>
                <a:spcPct val="90000"/>
              </a:lnSpc>
            </a:pPr>
            <a:r>
              <a:rPr lang="en-US" i="1" dirty="0"/>
              <a:t>E. coli </a:t>
            </a:r>
            <a:r>
              <a:rPr lang="en-US" dirty="0"/>
              <a:t>O157:H7: ground beef, alfalfa sprouts, unpasteurized apple juice, raw milk, lettuce </a:t>
            </a:r>
          </a:p>
          <a:p>
            <a:pPr>
              <a:lnSpc>
                <a:spcPct val="90000"/>
              </a:lnSpc>
            </a:pPr>
            <a:r>
              <a:rPr lang="en-US" dirty="0"/>
              <a:t>Viruses</a:t>
            </a:r>
          </a:p>
          <a:p>
            <a:pPr lvl="1">
              <a:lnSpc>
                <a:spcPct val="90000"/>
              </a:lnSpc>
            </a:pPr>
            <a:r>
              <a:rPr lang="en-US" dirty="0"/>
              <a:t>Hepatitis A: green onions from Mexico, shellfish</a:t>
            </a:r>
          </a:p>
          <a:p>
            <a:pPr lvl="1">
              <a:lnSpc>
                <a:spcPct val="90000"/>
              </a:lnSpc>
            </a:pPr>
            <a:r>
              <a:rPr lang="en-US" dirty="0">
                <a:hlinkClick r:id="rId3"/>
              </a:rPr>
              <a:t>Norwalk virus</a:t>
            </a:r>
            <a:r>
              <a:rPr lang="en-US" dirty="0"/>
              <a:t>: shellfish</a:t>
            </a:r>
          </a:p>
          <a:p>
            <a:pPr>
              <a:lnSpc>
                <a:spcPct val="90000"/>
              </a:lnSpc>
            </a:pPr>
            <a:r>
              <a:rPr lang="en-US" dirty="0"/>
              <a:t>Parasites</a:t>
            </a:r>
          </a:p>
          <a:p>
            <a:pPr lvl="1">
              <a:lnSpc>
                <a:spcPct val="90000"/>
              </a:lnSpc>
            </a:pPr>
            <a:r>
              <a:rPr lang="en-US" i="1" dirty="0"/>
              <a:t>Cyclospora</a:t>
            </a:r>
            <a:r>
              <a:rPr lang="en-US" dirty="0"/>
              <a:t>: raspberries from Guatemala</a:t>
            </a:r>
          </a:p>
          <a:p>
            <a:pPr lvl="1">
              <a:lnSpc>
                <a:spcPct val="90000"/>
              </a:lnSpc>
            </a:pPr>
            <a:r>
              <a:rPr lang="en-US" dirty="0"/>
              <a:t>Parasites in sushi, sashimi, ceviche</a:t>
            </a:r>
          </a:p>
        </p:txBody>
      </p:sp>
    </p:spTree>
    <p:extLst>
      <p:ext uri="{BB962C8B-B14F-4D97-AF65-F5344CB8AC3E}">
        <p14:creationId xmlns:p14="http://schemas.microsoft.com/office/powerpoint/2010/main" val="377948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t>Government Action to Prevent Foodborne Illness</a:t>
            </a:r>
          </a:p>
        </p:txBody>
      </p:sp>
      <p:sp>
        <p:nvSpPr>
          <p:cNvPr id="4099" name="Rectangle 3"/>
          <p:cNvSpPr>
            <a:spLocks noGrp="1" noChangeArrowheads="1"/>
          </p:cNvSpPr>
          <p:nvPr>
            <p:ph idx="1"/>
          </p:nvPr>
        </p:nvSpPr>
        <p:spPr>
          <a:xfrm>
            <a:off x="1339702" y="2041451"/>
            <a:ext cx="8871098" cy="4253023"/>
          </a:xfrm>
        </p:spPr>
        <p:txBody>
          <a:bodyPr>
            <a:noAutofit/>
          </a:bodyPr>
          <a:lstStyle/>
          <a:p>
            <a:r>
              <a:rPr lang="en-US" sz="3000" dirty="0"/>
              <a:t>Responsibility is divided among many agencies.</a:t>
            </a:r>
          </a:p>
          <a:p>
            <a:pPr lvl="1"/>
            <a:r>
              <a:rPr lang="en-US" sz="2600" dirty="0"/>
              <a:t>Department of Agriculture (USDA): meat, poultry, processed eggs</a:t>
            </a:r>
          </a:p>
          <a:p>
            <a:pPr lvl="1"/>
            <a:r>
              <a:rPr lang="en-US" sz="2600" dirty="0"/>
              <a:t>Food and Drug Administration (FDA): all other foods</a:t>
            </a:r>
          </a:p>
          <a:p>
            <a:pPr lvl="1"/>
            <a:r>
              <a:rPr lang="en-US" sz="2600" dirty="0"/>
              <a:t>States: shellfish</a:t>
            </a:r>
          </a:p>
          <a:p>
            <a:pPr lvl="1"/>
            <a:r>
              <a:rPr lang="en-US" sz="2600" dirty="0"/>
              <a:t>State and local governments: stores, restaurants, institutions (schools, nursing homes) </a:t>
            </a:r>
          </a:p>
        </p:txBody>
      </p:sp>
    </p:spTree>
    <p:extLst>
      <p:ext uri="{BB962C8B-B14F-4D97-AF65-F5344CB8AC3E}">
        <p14:creationId xmlns:p14="http://schemas.microsoft.com/office/powerpoint/2010/main" val="1415779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Irrationality of System</a:t>
            </a:r>
          </a:p>
        </p:txBody>
      </p:sp>
      <p:sp>
        <p:nvSpPr>
          <p:cNvPr id="5123" name="Rectangle 3"/>
          <p:cNvSpPr>
            <a:spLocks noGrp="1" noChangeArrowheads="1"/>
          </p:cNvSpPr>
          <p:nvPr>
            <p:ph idx="1"/>
          </p:nvPr>
        </p:nvSpPr>
        <p:spPr/>
        <p:txBody>
          <a:bodyPr>
            <a:noAutofit/>
          </a:bodyPr>
          <a:lstStyle/>
          <a:p>
            <a:r>
              <a:rPr lang="en-US" dirty="0"/>
              <a:t>USDA has bigger budget and more authority.</a:t>
            </a:r>
          </a:p>
          <a:p>
            <a:pPr lvl="1"/>
            <a:r>
              <a:rPr lang="en-US" dirty="0"/>
              <a:t>Regulates 20% of food.</a:t>
            </a:r>
          </a:p>
          <a:p>
            <a:pPr lvl="1"/>
            <a:r>
              <a:rPr lang="en-US" dirty="0"/>
              <a:t>Has detailed laws on regulation of meat.</a:t>
            </a:r>
          </a:p>
          <a:p>
            <a:r>
              <a:rPr lang="en-US" dirty="0"/>
              <a:t>FDA has smaller budget and less authority.</a:t>
            </a:r>
          </a:p>
          <a:p>
            <a:pPr lvl="1"/>
            <a:r>
              <a:rPr lang="en-US" dirty="0"/>
              <a:t>Regulates 80% of food.</a:t>
            </a:r>
          </a:p>
          <a:p>
            <a:pPr lvl="1"/>
            <a:r>
              <a:rPr lang="en-US" dirty="0"/>
              <a:t>Regulates imported food.</a:t>
            </a:r>
          </a:p>
          <a:p>
            <a:pPr lvl="2"/>
            <a:endParaRPr lang="en-US" dirty="0"/>
          </a:p>
        </p:txBody>
      </p:sp>
    </p:spTree>
    <p:extLst>
      <p:ext uri="{BB962C8B-B14F-4D97-AF65-F5344CB8AC3E}">
        <p14:creationId xmlns:p14="http://schemas.microsoft.com/office/powerpoint/2010/main" val="28061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981200" y="152400"/>
            <a:ext cx="8229600" cy="1143000"/>
          </a:xfrm>
        </p:spPr>
        <p:txBody>
          <a:bodyPr/>
          <a:lstStyle/>
          <a:p>
            <a:r>
              <a:rPr lang="en-US" dirty="0"/>
              <a:t>Safety Measures</a:t>
            </a:r>
          </a:p>
        </p:txBody>
      </p:sp>
      <p:sp>
        <p:nvSpPr>
          <p:cNvPr id="6147" name="Rectangle 3"/>
          <p:cNvSpPr>
            <a:spLocks noGrp="1" noChangeArrowheads="1"/>
          </p:cNvSpPr>
          <p:nvPr>
            <p:ph idx="1"/>
          </p:nvPr>
        </p:nvSpPr>
        <p:spPr>
          <a:xfrm>
            <a:off x="1127051" y="1295400"/>
            <a:ext cx="9083749" cy="5257800"/>
          </a:xfrm>
        </p:spPr>
        <p:txBody>
          <a:bodyPr>
            <a:normAutofit lnSpcReduction="10000"/>
          </a:bodyPr>
          <a:lstStyle/>
          <a:p>
            <a:pPr>
              <a:lnSpc>
                <a:spcPct val="90000"/>
              </a:lnSpc>
            </a:pPr>
            <a:r>
              <a:rPr lang="en-US" dirty="0"/>
              <a:t>Hazard Analysis Critical Control Point (HACCP)</a:t>
            </a:r>
          </a:p>
          <a:p>
            <a:pPr lvl="1">
              <a:lnSpc>
                <a:spcPct val="90000"/>
              </a:lnSpc>
            </a:pPr>
            <a:r>
              <a:rPr lang="en-US" dirty="0"/>
              <a:t>Focuses on procedures</a:t>
            </a:r>
          </a:p>
          <a:p>
            <a:pPr lvl="1">
              <a:lnSpc>
                <a:spcPct val="90000"/>
              </a:lnSpc>
            </a:pPr>
            <a:r>
              <a:rPr lang="en-US" dirty="0"/>
              <a:t>Reduces need for inspections</a:t>
            </a:r>
          </a:p>
          <a:p>
            <a:pPr>
              <a:lnSpc>
                <a:spcPct val="90000"/>
              </a:lnSpc>
            </a:pPr>
            <a:r>
              <a:rPr lang="en-US" dirty="0"/>
              <a:t>Irradiation</a:t>
            </a:r>
          </a:p>
          <a:p>
            <a:pPr lvl="1">
              <a:lnSpc>
                <a:spcPct val="90000"/>
              </a:lnSpc>
            </a:pPr>
            <a:r>
              <a:rPr lang="en-US" dirty="0"/>
              <a:t>Kills bacteria, parasites, pests</a:t>
            </a:r>
          </a:p>
          <a:p>
            <a:pPr>
              <a:lnSpc>
                <a:spcPct val="90000"/>
              </a:lnSpc>
            </a:pPr>
            <a:r>
              <a:rPr lang="en-US" dirty="0"/>
              <a:t>Refrigeration</a:t>
            </a:r>
          </a:p>
          <a:p>
            <a:pPr lvl="1">
              <a:lnSpc>
                <a:spcPct val="90000"/>
              </a:lnSpc>
            </a:pPr>
            <a:r>
              <a:rPr lang="en-US" dirty="0"/>
              <a:t>At 40 degrees Fahrenheit</a:t>
            </a:r>
          </a:p>
          <a:p>
            <a:pPr>
              <a:lnSpc>
                <a:spcPct val="90000"/>
              </a:lnSpc>
            </a:pPr>
            <a:r>
              <a:rPr lang="en-US" dirty="0"/>
              <a:t>Heating</a:t>
            </a:r>
          </a:p>
          <a:p>
            <a:pPr lvl="1">
              <a:lnSpc>
                <a:spcPct val="90000"/>
              </a:lnSpc>
            </a:pPr>
            <a:r>
              <a:rPr lang="en-US" dirty="0"/>
              <a:t>Internal temperatures above 140 degrees Fahrenheit</a:t>
            </a:r>
          </a:p>
          <a:p>
            <a:pPr>
              <a:lnSpc>
                <a:spcPct val="90000"/>
              </a:lnSpc>
            </a:pPr>
            <a:r>
              <a:rPr lang="en-US" dirty="0"/>
              <a:t>CDC surveillance for food-borne disease</a:t>
            </a:r>
          </a:p>
          <a:p>
            <a:pPr lvl="1">
              <a:lnSpc>
                <a:spcPct val="90000"/>
              </a:lnSpc>
            </a:pPr>
            <a:r>
              <a:rPr lang="en-US" dirty="0"/>
              <a:t>FoodNet</a:t>
            </a:r>
          </a:p>
          <a:p>
            <a:pPr lvl="1">
              <a:lnSpc>
                <a:spcPct val="90000"/>
              </a:lnSpc>
            </a:pPr>
            <a:r>
              <a:rPr lang="en-US" dirty="0"/>
              <a:t>PulseNet: DNA fingerprinting of bacteria</a:t>
            </a:r>
          </a:p>
          <a:p>
            <a:pPr lvl="1">
              <a:lnSpc>
                <a:spcPct val="90000"/>
              </a:lnSpc>
              <a:buFontTx/>
              <a:buNone/>
            </a:pPr>
            <a:endParaRPr lang="en-US" dirty="0"/>
          </a:p>
        </p:txBody>
      </p:sp>
    </p:spTree>
    <p:extLst>
      <p:ext uri="{BB962C8B-B14F-4D97-AF65-F5344CB8AC3E}">
        <p14:creationId xmlns:p14="http://schemas.microsoft.com/office/powerpoint/2010/main" val="2395143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228600"/>
            <a:ext cx="8229600" cy="1143000"/>
          </a:xfrm>
        </p:spPr>
        <p:txBody>
          <a:bodyPr/>
          <a:lstStyle/>
          <a:p>
            <a:r>
              <a:rPr lang="en-US" dirty="0"/>
              <a:t>Additives and Contaminants</a:t>
            </a:r>
          </a:p>
        </p:txBody>
      </p:sp>
      <p:sp>
        <p:nvSpPr>
          <p:cNvPr id="7171" name="Rectangle 3"/>
          <p:cNvSpPr>
            <a:spLocks noGrp="1" noChangeArrowheads="1"/>
          </p:cNvSpPr>
          <p:nvPr>
            <p:ph idx="1"/>
          </p:nvPr>
        </p:nvSpPr>
        <p:spPr>
          <a:xfrm>
            <a:off x="1041991" y="1935126"/>
            <a:ext cx="10207256" cy="4541874"/>
          </a:xfrm>
        </p:spPr>
        <p:txBody>
          <a:bodyPr>
            <a:normAutofit/>
          </a:bodyPr>
          <a:lstStyle/>
          <a:p>
            <a:pPr lvl="1">
              <a:lnSpc>
                <a:spcPct val="90000"/>
              </a:lnSpc>
            </a:pPr>
            <a:r>
              <a:rPr lang="en-US" sz="2600" dirty="0"/>
              <a:t>Hormones</a:t>
            </a:r>
          </a:p>
          <a:p>
            <a:pPr lvl="1">
              <a:lnSpc>
                <a:spcPct val="90000"/>
              </a:lnSpc>
            </a:pPr>
            <a:r>
              <a:rPr lang="en-US" sz="2600" dirty="0"/>
              <a:t>Antibiotics</a:t>
            </a:r>
            <a:endParaRPr lang="en-US" dirty="0"/>
          </a:p>
          <a:p>
            <a:pPr lvl="1">
              <a:lnSpc>
                <a:spcPct val="90000"/>
              </a:lnSpc>
            </a:pPr>
            <a:r>
              <a:rPr lang="en-US" sz="2600" dirty="0"/>
              <a:t>Organic foods</a:t>
            </a:r>
            <a:endParaRPr lang="en-US" dirty="0"/>
          </a:p>
          <a:p>
            <a:pPr lvl="1">
              <a:lnSpc>
                <a:spcPct val="90000"/>
              </a:lnSpc>
            </a:pPr>
            <a:r>
              <a:rPr lang="en-US" sz="2600" dirty="0"/>
              <a:t>Additives</a:t>
            </a:r>
          </a:p>
          <a:p>
            <a:pPr lvl="1">
              <a:lnSpc>
                <a:spcPct val="90000"/>
              </a:lnSpc>
            </a:pPr>
            <a:r>
              <a:rPr lang="en-US" sz="2600" dirty="0"/>
              <a:t>Contaminants</a:t>
            </a:r>
          </a:p>
        </p:txBody>
      </p:sp>
    </p:spTree>
    <p:extLst>
      <p:ext uri="{BB962C8B-B14F-4D97-AF65-F5344CB8AC3E}">
        <p14:creationId xmlns:p14="http://schemas.microsoft.com/office/powerpoint/2010/main" val="2794975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a:t>Drugs </a:t>
            </a:r>
          </a:p>
        </p:txBody>
      </p:sp>
      <p:sp>
        <p:nvSpPr>
          <p:cNvPr id="8195" name="Rectangle 3"/>
          <p:cNvSpPr>
            <a:spLocks noGrp="1" noChangeArrowheads="1"/>
          </p:cNvSpPr>
          <p:nvPr>
            <p:ph idx="1"/>
          </p:nvPr>
        </p:nvSpPr>
        <p:spPr>
          <a:xfrm>
            <a:off x="1981200" y="1600200"/>
            <a:ext cx="8229600" cy="4876800"/>
          </a:xfrm>
        </p:spPr>
        <p:txBody>
          <a:bodyPr>
            <a:normAutofit/>
          </a:bodyPr>
          <a:lstStyle/>
          <a:p>
            <a:pPr>
              <a:lnSpc>
                <a:spcPct val="90000"/>
              </a:lnSpc>
            </a:pPr>
            <a:r>
              <a:rPr lang="en-US" sz="3000" dirty="0"/>
              <a:t>FDA must approve after studies by the pharmaceutical company.</a:t>
            </a:r>
          </a:p>
          <a:p>
            <a:pPr lvl="1">
              <a:lnSpc>
                <a:spcPct val="90000"/>
              </a:lnSpc>
            </a:pPr>
            <a:r>
              <a:rPr lang="en-US" sz="2600" dirty="0"/>
              <a:t>Company files a new drug application (NDA).</a:t>
            </a:r>
          </a:p>
          <a:p>
            <a:pPr lvl="1">
              <a:lnSpc>
                <a:spcPct val="90000"/>
              </a:lnSpc>
            </a:pPr>
            <a:r>
              <a:rPr lang="en-US" sz="2600" dirty="0"/>
              <a:t>If NDA is approved, there are three phases of trial</a:t>
            </a:r>
          </a:p>
          <a:p>
            <a:pPr>
              <a:lnSpc>
                <a:spcPct val="90000"/>
              </a:lnSpc>
            </a:pPr>
            <a:r>
              <a:rPr lang="en-US" sz="3000" dirty="0"/>
              <a:t>FDA can revoke approval through postmarketing surveillance.</a:t>
            </a:r>
          </a:p>
        </p:txBody>
      </p:sp>
    </p:spTree>
    <p:extLst>
      <p:ext uri="{BB962C8B-B14F-4D97-AF65-F5344CB8AC3E}">
        <p14:creationId xmlns:p14="http://schemas.microsoft.com/office/powerpoint/2010/main" val="1416704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Cosmetics</a:t>
            </a:r>
          </a:p>
        </p:txBody>
      </p:sp>
      <p:sp>
        <p:nvSpPr>
          <p:cNvPr id="3" name="Content Placeholder 2"/>
          <p:cNvSpPr>
            <a:spLocks noGrp="1"/>
          </p:cNvSpPr>
          <p:nvPr>
            <p:ph idx="1"/>
          </p:nvPr>
        </p:nvSpPr>
        <p:spPr/>
        <p:txBody>
          <a:bodyPr/>
          <a:lstStyle/>
          <a:p>
            <a:r>
              <a:rPr lang="en-US" dirty="0"/>
              <a:t>Cosmetics are loosely regulated by the FDA.</a:t>
            </a:r>
          </a:p>
          <a:p>
            <a:r>
              <a:rPr lang="en-US" dirty="0"/>
              <a:t>No requirements exist for safety testing of cosmetics, but a warning label must be attached to any product not tested.</a:t>
            </a:r>
          </a:p>
          <a:p>
            <a:r>
              <a:rPr lang="en-US" dirty="0"/>
              <a:t>Several ingredients that were used in the past have been shown to be harmful to health, and their use is prohibited by law.</a:t>
            </a:r>
          </a:p>
        </p:txBody>
      </p:sp>
    </p:spTree>
    <p:extLst>
      <p:ext uri="{BB962C8B-B14F-4D97-AF65-F5344CB8AC3E}">
        <p14:creationId xmlns:p14="http://schemas.microsoft.com/office/powerpoint/2010/main" val="3933650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en-US" dirty="0"/>
              <a:t>Food and Drug </a:t>
            </a:r>
            <a:br>
              <a:rPr lang="en-US" dirty="0"/>
            </a:br>
            <a:r>
              <a:rPr lang="en-US" dirty="0"/>
              <a:t>Labeling and Advertising</a:t>
            </a:r>
          </a:p>
        </p:txBody>
      </p:sp>
      <p:sp>
        <p:nvSpPr>
          <p:cNvPr id="9219" name="Rectangle 3"/>
          <p:cNvSpPr>
            <a:spLocks noGrp="1" noChangeArrowheads="1"/>
          </p:cNvSpPr>
          <p:nvPr>
            <p:ph idx="1"/>
          </p:nvPr>
        </p:nvSpPr>
        <p:spPr>
          <a:xfrm>
            <a:off x="1981200" y="1828800"/>
            <a:ext cx="8229600" cy="4876800"/>
          </a:xfrm>
        </p:spPr>
        <p:txBody>
          <a:bodyPr>
            <a:normAutofit/>
          </a:bodyPr>
          <a:lstStyle/>
          <a:p>
            <a:pPr>
              <a:lnSpc>
                <a:spcPct val="90000"/>
              </a:lnSpc>
            </a:pPr>
            <a:r>
              <a:rPr lang="en-US" dirty="0"/>
              <a:t>FDA regulates labeling of foods with information on nutrients and recommended daily intakes.</a:t>
            </a:r>
          </a:p>
          <a:p>
            <a:pPr>
              <a:lnSpc>
                <a:spcPct val="90000"/>
              </a:lnSpc>
            </a:pPr>
            <a:r>
              <a:rPr lang="en-US" dirty="0"/>
              <a:t>FDA regulates labeling of prescription drugs.</a:t>
            </a:r>
          </a:p>
          <a:p>
            <a:pPr lvl="1">
              <a:lnSpc>
                <a:spcPct val="90000"/>
              </a:lnSpc>
            </a:pPr>
            <a:r>
              <a:rPr lang="en-US" dirty="0"/>
              <a:t>Labeling of over-the-counter drugs is by Federal Trade Commission.</a:t>
            </a:r>
          </a:p>
          <a:p>
            <a:pPr>
              <a:lnSpc>
                <a:spcPct val="90000"/>
              </a:lnSpc>
            </a:pPr>
            <a:r>
              <a:rPr lang="en-US" dirty="0"/>
              <a:t>Labeling was one of the important provisions of the original Pure Food and Drugs Act in 1906.</a:t>
            </a:r>
          </a:p>
          <a:p>
            <a:pPr lvl="1">
              <a:lnSpc>
                <a:spcPct val="90000"/>
              </a:lnSpc>
            </a:pPr>
            <a:r>
              <a:rPr lang="en-US" dirty="0"/>
              <a:t>Recommended daily allowances for nutrients became required on labels in 1994.</a:t>
            </a:r>
          </a:p>
          <a:p>
            <a:pPr>
              <a:lnSpc>
                <a:spcPct val="90000"/>
              </a:lnSpc>
            </a:pPr>
            <a:r>
              <a:rPr lang="en-US" dirty="0"/>
              <a:t>In 2015, FDA banned adding trans fats to food.</a:t>
            </a:r>
          </a:p>
        </p:txBody>
      </p:sp>
    </p:spTree>
    <p:extLst>
      <p:ext uri="{BB962C8B-B14F-4D97-AF65-F5344CB8AC3E}">
        <p14:creationId xmlns:p14="http://schemas.microsoft.com/office/powerpoint/2010/main" val="2466063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a:t>Dietary Supplement </a:t>
            </a:r>
            <a:br>
              <a:rPr lang="en-US" dirty="0"/>
            </a:br>
            <a:r>
              <a:rPr lang="en-US" dirty="0"/>
              <a:t>Health and Education Act</a:t>
            </a:r>
          </a:p>
        </p:txBody>
      </p:sp>
      <p:sp>
        <p:nvSpPr>
          <p:cNvPr id="10243" name="Rectangle 3"/>
          <p:cNvSpPr>
            <a:spLocks noGrp="1" noChangeArrowheads="1"/>
          </p:cNvSpPr>
          <p:nvPr>
            <p:ph idx="1"/>
          </p:nvPr>
        </p:nvSpPr>
        <p:spPr/>
        <p:txBody>
          <a:bodyPr>
            <a:normAutofit/>
          </a:bodyPr>
          <a:lstStyle/>
          <a:p>
            <a:r>
              <a:rPr lang="en-US" dirty="0"/>
              <a:t>Passed in 1994.</a:t>
            </a:r>
          </a:p>
          <a:p>
            <a:r>
              <a:rPr lang="en-US" dirty="0"/>
              <a:t>Forbids FDA from regulating herbs and food supplements.</a:t>
            </a:r>
          </a:p>
          <a:p>
            <a:pPr lvl="1"/>
            <a:r>
              <a:rPr lang="en-US" dirty="0"/>
              <a:t>FDA can remove a substance from the market only if proven harmful.</a:t>
            </a:r>
          </a:p>
          <a:p>
            <a:pPr lvl="2"/>
            <a:r>
              <a:rPr lang="en-US" dirty="0"/>
              <a:t>Ephedra was removed only after many deaths. </a:t>
            </a:r>
          </a:p>
          <a:p>
            <a:pPr lvl="1"/>
            <a:r>
              <a:rPr lang="en-US" dirty="0"/>
              <a:t>A law passed in 2007 requiring supplement manufacturers to report serious adverse effects to the FDA.</a:t>
            </a:r>
          </a:p>
        </p:txBody>
      </p:sp>
    </p:spTree>
    <p:extLst>
      <p:ext uri="{BB962C8B-B14F-4D97-AF65-F5344CB8AC3E}">
        <p14:creationId xmlns:p14="http://schemas.microsoft.com/office/powerpoint/2010/main" val="1184893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Politics of the FDA</a:t>
            </a:r>
          </a:p>
        </p:txBody>
      </p:sp>
      <p:sp>
        <p:nvSpPr>
          <p:cNvPr id="11267" name="Rectangle 3"/>
          <p:cNvSpPr>
            <a:spLocks noGrp="1" noChangeArrowheads="1"/>
          </p:cNvSpPr>
          <p:nvPr>
            <p:ph idx="1"/>
          </p:nvPr>
        </p:nvSpPr>
        <p:spPr/>
        <p:txBody>
          <a:bodyPr/>
          <a:lstStyle/>
          <a:p>
            <a:r>
              <a:rPr lang="en-US" dirty="0"/>
              <a:t>FDA is subject to intense political pressures.</a:t>
            </a:r>
          </a:p>
          <a:p>
            <a:r>
              <a:rPr lang="en-US" dirty="0"/>
              <a:t>Complaints are that the FDA is too slow in approving drugs.</a:t>
            </a:r>
          </a:p>
          <a:p>
            <a:r>
              <a:rPr lang="en-US" dirty="0"/>
              <a:t>Drug companies pay a fee to speed up the review process.</a:t>
            </a:r>
          </a:p>
          <a:p>
            <a:pPr>
              <a:buFontTx/>
              <a:buNone/>
            </a:pPr>
            <a:endParaRPr lang="en-US" dirty="0"/>
          </a:p>
        </p:txBody>
      </p:sp>
    </p:spTree>
    <p:extLst>
      <p:ext uri="{BB962C8B-B14F-4D97-AF65-F5344CB8AC3E}">
        <p14:creationId xmlns:p14="http://schemas.microsoft.com/office/powerpoint/2010/main" val="2882227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13444-903F-4622-BEAA-BB5A6B907F34}"/>
              </a:ext>
            </a:extLst>
          </p:cNvPr>
          <p:cNvSpPr>
            <a:spLocks noGrp="1"/>
          </p:cNvSpPr>
          <p:nvPr>
            <p:ph type="title" idx="4294967295"/>
          </p:nvPr>
        </p:nvSpPr>
        <p:spPr>
          <a:xfrm>
            <a:off x="3019646" y="365125"/>
            <a:ext cx="7495953" cy="3568922"/>
          </a:xfrm>
        </p:spPr>
        <p:txBody>
          <a:bodyPr/>
          <a:lstStyle/>
          <a:p>
            <a:r>
              <a:rPr lang="en-US" dirty="0"/>
              <a:t>FBI Case Studies Activity</a:t>
            </a:r>
          </a:p>
        </p:txBody>
      </p:sp>
    </p:spTree>
    <p:extLst>
      <p:ext uri="{BB962C8B-B14F-4D97-AF65-F5344CB8AC3E}">
        <p14:creationId xmlns:p14="http://schemas.microsoft.com/office/powerpoint/2010/main" val="4221592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375557" y="685800"/>
            <a:ext cx="11021785" cy="1398181"/>
          </a:xfrm>
        </p:spPr>
        <p:txBody>
          <a:bodyPr/>
          <a:lstStyle/>
          <a:p>
            <a:r>
              <a:rPr lang="en-US" dirty="0">
                <a:latin typeface="Avenir LT Std 85 Heavy" pitchFamily="1" charset="0"/>
              </a:rPr>
              <a:t>Chapter 25</a:t>
            </a:r>
          </a:p>
        </p:txBody>
      </p:sp>
      <p:sp>
        <p:nvSpPr>
          <p:cNvPr id="15363" name="Rectangle 3"/>
          <p:cNvSpPr>
            <a:spLocks noGrp="1" noChangeArrowheads="1"/>
          </p:cNvSpPr>
          <p:nvPr>
            <p:ph type="subTitle" idx="1"/>
          </p:nvPr>
        </p:nvSpPr>
        <p:spPr>
          <a:xfrm>
            <a:off x="1439635" y="2700670"/>
            <a:ext cx="9187542" cy="3041544"/>
          </a:xfrm>
        </p:spPr>
        <p:txBody>
          <a:bodyPr>
            <a:normAutofit/>
          </a:bodyPr>
          <a:lstStyle/>
          <a:p>
            <a:r>
              <a:rPr lang="en-US" sz="3600" dirty="0">
                <a:latin typeface="Avenir LT Std 45 Book" pitchFamily="1" charset="0"/>
              </a:rPr>
              <a:t>Population: </a:t>
            </a:r>
          </a:p>
          <a:p>
            <a:r>
              <a:rPr lang="en-US" sz="3600" dirty="0">
                <a:latin typeface="Avenir LT Std 45 Book" pitchFamily="1" charset="0"/>
              </a:rPr>
              <a:t>The Ultimate Environmental Health Issue</a:t>
            </a:r>
          </a:p>
        </p:txBody>
      </p:sp>
      <p:pic>
        <p:nvPicPr>
          <p:cNvPr id="3074" name="Picture 2" descr="How will population growth affect our energy supp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4736" y="4408714"/>
            <a:ext cx="3086100"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329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r>
              <a:rPr lang="en-US" sz="4000" dirty="0"/>
              <a:t>Public Health and Population Growth</a:t>
            </a:r>
          </a:p>
        </p:txBody>
      </p:sp>
      <p:sp>
        <p:nvSpPr>
          <p:cNvPr id="4099" name="Rectangle 3"/>
          <p:cNvSpPr>
            <a:spLocks noGrp="1" noChangeArrowheads="1"/>
          </p:cNvSpPr>
          <p:nvPr>
            <p:ph idx="1"/>
          </p:nvPr>
        </p:nvSpPr>
        <p:spPr>
          <a:xfrm>
            <a:off x="1866900" y="1877785"/>
            <a:ext cx="8229600" cy="4724400"/>
          </a:xfrm>
        </p:spPr>
        <p:txBody>
          <a:bodyPr>
            <a:normAutofit/>
          </a:bodyPr>
          <a:lstStyle/>
          <a:p>
            <a:r>
              <a:rPr lang="en-US" sz="3000" dirty="0"/>
              <a:t>Public health contributes to population growth by reducing death rates</a:t>
            </a:r>
          </a:p>
          <a:p>
            <a:r>
              <a:rPr lang="en-US" sz="3000" dirty="0"/>
              <a:t>“Demographic transition”</a:t>
            </a:r>
          </a:p>
          <a:p>
            <a:r>
              <a:rPr lang="en-US" sz="3000" dirty="0"/>
              <a:t>Excess population settles in cities, increasing homelessness, shantytowns, and poor sanitation.</a:t>
            </a:r>
          </a:p>
          <a:p>
            <a:r>
              <a:rPr lang="en-US" sz="3000" dirty="0"/>
              <a:t>HIV/AIDS shortens life expectancies in Africa.</a:t>
            </a:r>
            <a:endParaRPr lang="en-US" dirty="0"/>
          </a:p>
          <a:p>
            <a:pPr>
              <a:lnSpc>
                <a:spcPct val="90000"/>
              </a:lnSpc>
            </a:pPr>
            <a:endParaRPr lang="en-US" dirty="0"/>
          </a:p>
        </p:txBody>
      </p:sp>
    </p:spTree>
    <p:extLst>
      <p:ext uri="{BB962C8B-B14F-4D97-AF65-F5344CB8AC3E}">
        <p14:creationId xmlns:p14="http://schemas.microsoft.com/office/powerpoint/2010/main" val="3273867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dirty="0"/>
              <a:t>Population Biology</a:t>
            </a:r>
          </a:p>
        </p:txBody>
      </p:sp>
      <p:sp>
        <p:nvSpPr>
          <p:cNvPr id="3075" name="Rectangle 3"/>
          <p:cNvSpPr>
            <a:spLocks noGrp="1" noChangeArrowheads="1"/>
          </p:cNvSpPr>
          <p:nvPr>
            <p:ph idx="1"/>
          </p:nvPr>
        </p:nvSpPr>
        <p:spPr>
          <a:xfrm>
            <a:off x="1583871" y="1992086"/>
            <a:ext cx="8626929" cy="4408714"/>
          </a:xfrm>
        </p:spPr>
        <p:txBody>
          <a:bodyPr>
            <a:normAutofit/>
          </a:bodyPr>
          <a:lstStyle/>
          <a:p>
            <a:r>
              <a:rPr lang="en-US" dirty="0"/>
              <a:t>S curve and J curve are two general patterns of population growth.  </a:t>
            </a:r>
          </a:p>
          <a:p>
            <a:r>
              <a:rPr lang="en-US" dirty="0"/>
              <a:t>Carrying capacity is the number of organisms that can be supported without degrading environment.</a:t>
            </a:r>
          </a:p>
          <a:p>
            <a:r>
              <a:rPr lang="en-US" dirty="0"/>
              <a:t>Population growth has slowed, but many negative effects of overpopulation are occurring.</a:t>
            </a:r>
          </a:p>
        </p:txBody>
      </p:sp>
    </p:spTree>
    <p:extLst>
      <p:ext uri="{BB962C8B-B14F-4D97-AF65-F5344CB8AC3E}">
        <p14:creationId xmlns:p14="http://schemas.microsoft.com/office/powerpoint/2010/main" val="3137662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Depletion of Global Resources</a:t>
            </a:r>
          </a:p>
        </p:txBody>
      </p:sp>
      <p:sp>
        <p:nvSpPr>
          <p:cNvPr id="5123" name="Rectangle 3"/>
          <p:cNvSpPr>
            <a:spLocks noGrp="1" noChangeArrowheads="1"/>
          </p:cNvSpPr>
          <p:nvPr>
            <p:ph idx="1"/>
          </p:nvPr>
        </p:nvSpPr>
        <p:spPr>
          <a:xfrm>
            <a:off x="1377043" y="1951037"/>
            <a:ext cx="8229600" cy="4906963"/>
          </a:xfrm>
        </p:spPr>
        <p:txBody>
          <a:bodyPr>
            <a:noAutofit/>
          </a:bodyPr>
          <a:lstStyle/>
          <a:p>
            <a:pPr>
              <a:lnSpc>
                <a:spcPct val="90000"/>
              </a:lnSpc>
            </a:pPr>
            <a:r>
              <a:rPr lang="en-US" sz="3000" dirty="0"/>
              <a:t>Fresh water</a:t>
            </a:r>
          </a:p>
          <a:p>
            <a:pPr>
              <a:lnSpc>
                <a:spcPct val="90000"/>
              </a:lnSpc>
            </a:pPr>
            <a:r>
              <a:rPr lang="en-US" sz="3000" dirty="0"/>
              <a:t>Fuel</a:t>
            </a:r>
          </a:p>
          <a:p>
            <a:pPr>
              <a:lnSpc>
                <a:spcPct val="90000"/>
              </a:lnSpc>
            </a:pPr>
            <a:r>
              <a:rPr lang="en-US" sz="3000" dirty="0"/>
              <a:t>Arable land</a:t>
            </a:r>
          </a:p>
          <a:p>
            <a:pPr>
              <a:lnSpc>
                <a:spcPct val="90000"/>
              </a:lnSpc>
            </a:pPr>
            <a:r>
              <a:rPr lang="en-US" sz="3000" dirty="0"/>
              <a:t>Food from the sea</a:t>
            </a:r>
          </a:p>
          <a:p>
            <a:pPr>
              <a:lnSpc>
                <a:spcPct val="90000"/>
              </a:lnSpc>
            </a:pPr>
            <a:endParaRPr lang="en-US" sz="3000" dirty="0"/>
          </a:p>
        </p:txBody>
      </p:sp>
      <p:pic>
        <p:nvPicPr>
          <p:cNvPr id="2050" name="Picture 2" descr="http://www.infomory.com/wp-content/uploads/2014/10/Arable_land_Hambleden_-_geograph.org_.uk_-_10508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90688"/>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897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981200" y="152400"/>
            <a:ext cx="8229600" cy="1143000"/>
          </a:xfrm>
        </p:spPr>
        <p:txBody>
          <a:bodyPr/>
          <a:lstStyle/>
          <a:p>
            <a:r>
              <a:rPr lang="en-US" dirty="0"/>
              <a:t>Climate Change</a:t>
            </a:r>
          </a:p>
        </p:txBody>
      </p:sp>
      <p:sp>
        <p:nvSpPr>
          <p:cNvPr id="6147" name="Rectangle 3"/>
          <p:cNvSpPr>
            <a:spLocks noGrp="1" noChangeArrowheads="1"/>
          </p:cNvSpPr>
          <p:nvPr>
            <p:ph idx="1"/>
          </p:nvPr>
        </p:nvSpPr>
        <p:spPr>
          <a:xfrm>
            <a:off x="1981200" y="1371600"/>
            <a:ext cx="8229600" cy="5486400"/>
          </a:xfrm>
        </p:spPr>
        <p:txBody>
          <a:bodyPr>
            <a:normAutofit/>
          </a:bodyPr>
          <a:lstStyle/>
          <a:p>
            <a:r>
              <a:rPr lang="en-US" dirty="0"/>
              <a:t>Climate change is perhaps the most threatening effect of population growth.</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3042" y="2514600"/>
            <a:ext cx="4865915" cy="3577096"/>
          </a:xfrm>
          <a:prstGeom prst="rect">
            <a:avLst/>
          </a:prstGeom>
        </p:spPr>
      </p:pic>
    </p:spTree>
    <p:extLst>
      <p:ext uri="{BB962C8B-B14F-4D97-AF65-F5344CB8AC3E}">
        <p14:creationId xmlns:p14="http://schemas.microsoft.com/office/powerpoint/2010/main" val="2464682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083129" y="397328"/>
            <a:ext cx="8229600" cy="1143000"/>
          </a:xfrm>
        </p:spPr>
        <p:txBody>
          <a:bodyPr/>
          <a:lstStyle/>
          <a:p>
            <a:r>
              <a:rPr lang="en-US" sz="4000" dirty="0"/>
              <a:t>Prospects for Population Control</a:t>
            </a:r>
          </a:p>
        </p:txBody>
      </p:sp>
      <p:sp>
        <p:nvSpPr>
          <p:cNvPr id="7171" name="Rectangle 3"/>
          <p:cNvSpPr>
            <a:spLocks noGrp="1" noChangeArrowheads="1"/>
          </p:cNvSpPr>
          <p:nvPr>
            <p:ph idx="1"/>
          </p:nvPr>
        </p:nvSpPr>
        <p:spPr>
          <a:xfrm>
            <a:off x="1981200" y="1807029"/>
            <a:ext cx="8229600" cy="5105400"/>
          </a:xfrm>
        </p:spPr>
        <p:txBody>
          <a:bodyPr>
            <a:normAutofit/>
          </a:bodyPr>
          <a:lstStyle/>
          <a:p>
            <a:pPr>
              <a:lnSpc>
                <a:spcPct val="90000"/>
              </a:lnSpc>
            </a:pPr>
            <a:r>
              <a:rPr lang="en-US" dirty="0"/>
              <a:t>United Nations conference in Cairo in 1994 established:</a:t>
            </a:r>
          </a:p>
          <a:p>
            <a:pPr>
              <a:lnSpc>
                <a:spcPct val="90000"/>
              </a:lnSpc>
            </a:pPr>
            <a:r>
              <a:rPr lang="en-US" dirty="0"/>
              <a:t>Population stabilization comes with modernization and economic viability.</a:t>
            </a:r>
          </a:p>
          <a:p>
            <a:pPr lvl="1">
              <a:lnSpc>
                <a:spcPct val="90000"/>
              </a:lnSpc>
            </a:pPr>
            <a:endParaRPr lang="en-US" dirty="0"/>
          </a:p>
        </p:txBody>
      </p:sp>
    </p:spTree>
    <p:extLst>
      <p:ext uri="{BB962C8B-B14F-4D97-AF65-F5344CB8AC3E}">
        <p14:creationId xmlns:p14="http://schemas.microsoft.com/office/powerpoint/2010/main" val="2892426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0BEAA-0310-45A6-BE2D-C6BEAA1F2981}"/>
              </a:ext>
            </a:extLst>
          </p:cNvPr>
          <p:cNvSpPr>
            <a:spLocks noGrp="1"/>
          </p:cNvSpPr>
          <p:nvPr>
            <p:ph type="title"/>
          </p:nvPr>
        </p:nvSpPr>
        <p:spPr/>
        <p:txBody>
          <a:bodyPr/>
          <a:lstStyle/>
          <a:p>
            <a:r>
              <a:rPr lang="en-US" dirty="0"/>
              <a:t>Reminders</a:t>
            </a:r>
          </a:p>
        </p:txBody>
      </p:sp>
      <p:sp>
        <p:nvSpPr>
          <p:cNvPr id="3" name="Content Placeholder 2">
            <a:extLst>
              <a:ext uri="{FF2B5EF4-FFF2-40B4-BE49-F238E27FC236}">
                <a16:creationId xmlns:a16="http://schemas.microsoft.com/office/drawing/2014/main" id="{1BD6800D-8A40-4948-AB6A-CC4849B3A624}"/>
              </a:ext>
            </a:extLst>
          </p:cNvPr>
          <p:cNvSpPr>
            <a:spLocks noGrp="1"/>
          </p:cNvSpPr>
          <p:nvPr>
            <p:ph idx="1"/>
          </p:nvPr>
        </p:nvSpPr>
        <p:spPr/>
        <p:txBody>
          <a:bodyPr/>
          <a:lstStyle/>
          <a:p>
            <a:r>
              <a:rPr lang="en-US" dirty="0"/>
              <a:t>Quiz is due at start of lecture on Wednesday</a:t>
            </a:r>
          </a:p>
          <a:p>
            <a:r>
              <a:rPr lang="en-US" dirty="0"/>
              <a:t>Print double-sided </a:t>
            </a:r>
          </a:p>
          <a:p>
            <a:r>
              <a:rPr lang="en-US" dirty="0"/>
              <a:t>Check your work to make sure you do not miss a question</a:t>
            </a:r>
          </a:p>
        </p:txBody>
      </p:sp>
    </p:spTree>
    <p:extLst>
      <p:ext uri="{BB962C8B-B14F-4D97-AF65-F5344CB8AC3E}">
        <p14:creationId xmlns:p14="http://schemas.microsoft.com/office/powerpoint/2010/main" val="2899277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1496</TotalTime>
  <Words>2500</Words>
  <Application>Microsoft Office PowerPoint</Application>
  <PresentationFormat>Widescreen</PresentationFormat>
  <Paragraphs>215</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Avenir LT Std 45 Book</vt:lpstr>
      <vt:lpstr>Avenir LT Std 85 Heavy</vt:lpstr>
      <vt:lpstr>Calibri</vt:lpstr>
      <vt:lpstr>Calibri Light</vt:lpstr>
      <vt:lpstr>Office Theme</vt:lpstr>
      <vt:lpstr>Chapter 24</vt:lpstr>
      <vt:lpstr>Causes of Food-Borne Illness</vt:lpstr>
      <vt:lpstr>Government Action to Prevent Foodborne Illness</vt:lpstr>
      <vt:lpstr>Irrationality of System</vt:lpstr>
      <vt:lpstr>Safety Measures</vt:lpstr>
      <vt:lpstr>Additives and Contaminants</vt:lpstr>
      <vt:lpstr>Drugs </vt:lpstr>
      <vt:lpstr>Cosmetics</vt:lpstr>
      <vt:lpstr>Food and Drug  Labeling and Advertising</vt:lpstr>
      <vt:lpstr>Dietary Supplement  Health and Education Act</vt:lpstr>
      <vt:lpstr>Politics of the FDA</vt:lpstr>
      <vt:lpstr>FBI Case Studies Activity</vt:lpstr>
      <vt:lpstr>Chapter 25</vt:lpstr>
      <vt:lpstr>Public Health and Population Growth</vt:lpstr>
      <vt:lpstr>Population Biology</vt:lpstr>
      <vt:lpstr>Depletion of Global Resources</vt:lpstr>
      <vt:lpstr>Climate Change</vt:lpstr>
      <vt:lpstr>Prospects for Population Control</vt:lpstr>
      <vt:lpstr>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chad truxall</dc:creator>
  <cp:lastModifiedBy>chad truxall</cp:lastModifiedBy>
  <cp:revision>74</cp:revision>
  <cp:lastPrinted>2017-11-27T01:19:35Z</cp:lastPrinted>
  <dcterms:created xsi:type="dcterms:W3CDTF">2017-04-08T17:38:40Z</dcterms:created>
  <dcterms:modified xsi:type="dcterms:W3CDTF">2017-11-27T11:05:52Z</dcterms:modified>
</cp:coreProperties>
</file>